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8288000" cy="10287000"/>
  <p:notesSz cx="6858000" cy="9144000"/>
  <p:embeddedFontLst>
    <p:embeddedFont>
      <p:font typeface="Aloja" panose="020B0604020202020204" charset="0"/>
      <p:regular r:id="rId24"/>
    </p:embeddedFont>
    <p:embeddedFont>
      <p:font typeface="Arimo" panose="020B0604020202020204" charset="0"/>
      <p:regular r:id="rId25"/>
    </p:embeddedFont>
    <p:embeddedFont>
      <p:font typeface="Calibri (MS)" panose="020B0604020202020204" charset="0"/>
      <p:regular r:id="rId26"/>
    </p:embeddedFont>
    <p:embeddedFont>
      <p:font typeface="Calibri (MS) Bold" panose="020B0604020202020204" charset="0"/>
      <p:regular r:id="rId27"/>
    </p:embeddedFont>
    <p:embeddedFont>
      <p:font typeface="Calibri (MS)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Three: Guess Who? Clues</a:t>
            </a:r>
          </a:p>
          <a:p>
            <a:r>
              <a:rPr lang="en-US"/>
              <a:t>Script: Clue number one — this person is a naturalist.</a:t>
            </a:r>
          </a:p>
          <a:p>
            <a:r>
              <a:rPr lang="en-US"/>
              <a:t> Does anyone know what a naturalist is?</a:t>
            </a:r>
          </a:p>
          <a:p>
            <a:r>
              <a:rPr lang="en-US"/>
              <a:t> [Take responses and confirm meaning.]</a:t>
            </a:r>
          </a:p>
          <a:p>
            <a:r>
              <a:rPr lang="en-US"/>
              <a:t>Are we any closer to guessing who it might be?</a:t>
            </a:r>
          </a:p>
          <a:p>
            <a:r>
              <a:rPr lang="en-US"/>
              <a:t>Clue number two — they are famous for making television documentaries.</a:t>
            </a:r>
          </a:p>
          <a:p>
            <a:r>
              <a:rPr lang="en-US"/>
              <a:t> Can anyone tell me what a television documentary is?</a:t>
            </a:r>
          </a:p>
          <a:p>
            <a:r>
              <a:rPr lang="en-US"/>
              <a:t> [Take responses.]</a:t>
            </a:r>
          </a:p>
          <a:p>
            <a:r>
              <a:rPr lang="en-US"/>
              <a:t>So, we’re thinking of someone who is a naturalist, makes TV documentaries, and is turning 100.</a:t>
            </a:r>
          </a:p>
          <a:p>
            <a:r>
              <a:rPr lang="en-US"/>
              <a:t> If you think you know, put your hand up — but don’t say the name just yet!</a:t>
            </a:r>
          </a:p>
          <a:p>
            <a:r>
              <a:rPr lang="en-US"/>
              <a:t>Let’s look at some more clues.</a:t>
            </a:r>
          </a:p>
          <a:p>
            <a:r>
              <a:rPr lang="en-US"/>
              <a:t> They love exploring different countries and make programmes about wildlife and plants all over the world.</a:t>
            </a:r>
          </a:p>
          <a:p>
            <a:r>
              <a:rPr lang="en-US"/>
              <a:t>And our final clue…</a:t>
            </a:r>
          </a:p>
          <a:p>
            <a:r>
              <a:rPr lang="en-US"/>
              <a:t> They encourage people to make positive changes to help the natural world.</a:t>
            </a:r>
          </a:p>
          <a:p>
            <a:r>
              <a:rPr lang="en-US"/>
              <a:t>Turn to the person next to you and quietly whisper who you think it might be.</a:t>
            </a:r>
          </a:p>
          <a:p>
            <a:r>
              <a:rPr lang="en-US"/>
              <a:t> [Allow brief discussion.]</a:t>
            </a:r>
          </a:p>
          <a:p>
            <a:r>
              <a:rPr lang="en-US"/>
              <a:t>Let’s find out if we were right.</a:t>
            </a:r>
          </a:p>
          <a:p>
            <a:r>
              <a:rPr lang="en-US"/>
              <a:t> [Optional drum roll by tapping hands on knees.]</a:t>
            </a:r>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Ten: Green Promise Competition</a:t>
            </a:r>
          </a:p>
          <a:p>
            <a:r>
              <a:rPr lang="en-US"/>
              <a:t>Script: XXX Wildlife Trust has invited us to take part in their Green Promise competition to celebrate Sir David’s 100th birthday.</a:t>
            </a:r>
          </a:p>
          <a:p>
            <a:r>
              <a:rPr lang="en-US"/>
              <a:t>Who can tell me what a promise is?</a:t>
            </a:r>
          </a:p>
          <a:p>
            <a:r>
              <a:rPr lang="en-US"/>
              <a:t> [Take 1–2 responses.]</a:t>
            </a:r>
          </a:p>
          <a:p>
            <a:r>
              <a:rPr lang="en-US"/>
              <a:t>A Green Promise is a promise to take positive action to help nature.</a:t>
            </a:r>
          </a:p>
          <a:p>
            <a:r>
              <a:rPr lang="en-US"/>
              <a:t>To enter, we need to create a plan explaining:</a:t>
            </a:r>
          </a:p>
          <a:p>
            <a:r>
              <a:rPr lang="en-US"/>
              <a:t>What our promise is</a:t>
            </a:r>
          </a:p>
          <a:p>
            <a:r>
              <a:rPr lang="en-US"/>
              <a:t>Why it is important</a:t>
            </a:r>
          </a:p>
          <a:p>
            <a:r>
              <a:rPr lang="en-US"/>
              <a:t>How we will keep it</a:t>
            </a:r>
          </a:p>
          <a:p>
            <a:r>
              <a:rPr lang="en-US"/>
              <a:t>Our promise must help nature, involve other people, and help us learn and care more about the natural world.</a:t>
            </a:r>
          </a:p>
          <a:p>
            <a:endParaRPr lang="en-US"/>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Eleven: Judging</a:t>
            </a:r>
          </a:p>
          <a:p>
            <a:r>
              <a:rPr lang="en-US"/>
              <a:t>Script: Now that we know what a Green Promise is, let’s talk about how your amazing ideas will be judged.</a:t>
            </a:r>
          </a:p>
          <a:p>
            <a:r>
              <a:rPr lang="en-US"/>
              <a:t>The people at XXX Wildlife Trust want to understand your promise, so they’ll be looking for a few important things.</a:t>
            </a:r>
          </a:p>
          <a:p>
            <a:r>
              <a:rPr lang="en-US"/>
              <a:t>First, they want to see if your promise is sustainable.</a:t>
            </a:r>
          </a:p>
          <a:p>
            <a:r>
              <a:rPr lang="en-US"/>
              <a:t> That means asking: Can this promise keep going for a long time?</a:t>
            </a:r>
          </a:p>
          <a:p>
            <a:r>
              <a:rPr lang="en-US"/>
              <a:t> For example, is it something you can do again and again, not just once? A good green promise helps nature now and in the future.</a:t>
            </a:r>
          </a:p>
          <a:p>
            <a:r>
              <a:rPr lang="en-US"/>
              <a:t>Next, they want to know why you chose your conservation action. What made you pick this idea? Is it because you noticed something near your school or home that needs help?</a:t>
            </a:r>
          </a:p>
          <a:p>
            <a:r>
              <a:rPr lang="en-US"/>
              <a:t>Or maybe it’s something you care about, like animals, plants, or habitats. There’s no wrong answer – they just want to know what matters to you.</a:t>
            </a:r>
          </a:p>
          <a:p>
            <a:r>
              <a:rPr lang="en-US"/>
              <a:t>Another important thing they are looking for is teamwork.</a:t>
            </a:r>
          </a:p>
          <a:p>
            <a:r>
              <a:rPr lang="en-US"/>
              <a:t> Your green promise should encourage groups of people to work together. This could be people in your school – like your class, teachers, or school council – and also people outside of school, such as families, neighbours, or the local community.</a:t>
            </a:r>
          </a:p>
          <a:p>
            <a:r>
              <a:rPr lang="en-US"/>
              <a:t> Working together helps us make an even bigger difference for nature.</a:t>
            </a:r>
          </a:p>
          <a:p>
            <a:r>
              <a:rPr lang="en-US"/>
              <a:t>They also want to see how your promise helps people learn about and care for nature.</a:t>
            </a:r>
          </a:p>
          <a:p>
            <a:r>
              <a:rPr lang="en-US"/>
              <a:t> Does your idea teach others something new about wildlife, plants, or the environment? Does it help people understand why nature is important and how we can look after it? Learning is a big step towards caring.</a:t>
            </a:r>
          </a:p>
          <a:p>
            <a:r>
              <a:rPr lang="en-US"/>
              <a:t>Finally, they will be looking for evidence that you have already started. This means showing that you’ve begun your action plan and are keeping your green promise. You might have photos, posters, notes, videos, or drawings to show what you’ve done so far. Even small steps are important – what matters is that you’ve started.</a:t>
            </a:r>
          </a:p>
          <a:p>
            <a:r>
              <a:rPr lang="en-US"/>
              <a:t>Remember, all entries need to be sent to XXX Wildlife Trust by the 31st of July 2026. That might feel like a long way away, but it’s a great idea to start as soon as you can.</a:t>
            </a:r>
          </a:p>
          <a:p>
            <a:endParaRPr lang="en-US"/>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Twelve: Prizes</a:t>
            </a:r>
          </a:p>
          <a:p>
            <a:r>
              <a:rPr lang="en-US"/>
              <a:t>Script: Now for the exciting part… let’s talk about what we could win! Everyone who takes part is helping nature, which is amazing all by itself. But there are also some fantastic prizes up for grabs!</a:t>
            </a:r>
          </a:p>
          <a:p>
            <a:r>
              <a:rPr lang="en-US"/>
              <a:t> The first prize is £200 in Muddy Faces vouchers for the school.</a:t>
            </a:r>
          </a:p>
          <a:p>
            <a:r>
              <a:rPr lang="en-US"/>
              <a:t> That’s a lot of vouchers we could use for outdoor equipment, nature tools, or fun learning resources.</a:t>
            </a:r>
          </a:p>
          <a:p>
            <a:r>
              <a:rPr lang="en-US"/>
              <a:t> The second prize is £100 in Muddy Faces vouchers. That’s still a brilliant prize to help us keep exploring and enjoying the outdoors.</a:t>
            </a:r>
          </a:p>
          <a:p>
            <a:r>
              <a:rPr lang="en-US"/>
              <a:t> And the third prize is £50 in Muddy Faces vouchers. A great reward for working hard and helping nature. But that’s not all!</a:t>
            </a:r>
          </a:p>
          <a:p>
            <a:r>
              <a:rPr lang="en-US"/>
              <a:t> Winning entries from each Wildlife Trust will be put together into a special short presentation. And guess who will get to see it? That’s right — Sir David Attenborough himself!</a:t>
            </a:r>
          </a:p>
          <a:p>
            <a:r>
              <a:rPr lang="en-US"/>
              <a:t> Your ideas, your promises, and your hard work could be shared with one of the most famous nature lovers in the world. So, remember — every promise you make, every action you take, and every idea you share really matters.</a:t>
            </a:r>
          </a:p>
          <a:p>
            <a:r>
              <a:rPr lang="en-US"/>
              <a:t> You could win a prize, help nature, and inspire Sir David Attenborough!</a:t>
            </a:r>
          </a:p>
          <a:p>
            <a:endParaRPr lang="en-US"/>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Thirteen: Example Action Plan</a:t>
            </a:r>
          </a:p>
          <a:p>
            <a:r>
              <a:rPr lang="en-US"/>
              <a:t>Script: This is an example of a green promise, which may help us think about our promise. Let’s read through the slide to see if it helps us think more about our promise. [Read through the example on the slide.]</a:t>
            </a:r>
          </a:p>
          <a:p>
            <a:endParaRPr lang="en-US"/>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Fourteen: Ideas</a:t>
            </a:r>
          </a:p>
          <a:p>
            <a:r>
              <a:rPr lang="en-US"/>
              <a:t>Script: Now it is our turn to think about a green promise we can make. I am going to give you a little bit of thinking time and then we can collect some ideas. [Allow children some time to think and then ask them to share their ideas. You can record initial ideas on the slide.] </a:t>
            </a:r>
          </a:p>
          <a:p>
            <a:r>
              <a:rPr lang="en-US"/>
              <a:t>Script: That’s a great start – well done. We will now need to work together in our classes/year groups [adapt as appropriate] to develop our action plans. I can’t wait to see what you come up with. </a:t>
            </a:r>
          </a:p>
          <a:p>
            <a:endParaRPr lang="en-US"/>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Fifteen: Final Reflection</a:t>
            </a:r>
          </a:p>
          <a:p>
            <a:r>
              <a:rPr lang="en-US"/>
              <a:t>Script: We are now going to come together for a final reflection to finish our assembly. Close your eyes and have some thinking time about Sir David Attenborough’s inspiring life and wisdom as well as what we could do for our green promise. [Read through the reflection on the slide.]</a:t>
            </a:r>
          </a:p>
          <a:p>
            <a:endParaRPr lang="en-US"/>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Two: Opening &amp; Introduction</a:t>
            </a:r>
          </a:p>
          <a:p>
            <a:r>
              <a:rPr lang="en-US"/>
              <a:t>[Show slide while pupils enter the hall. You may wish to play suitable welcome music.]</a:t>
            </a:r>
          </a:p>
          <a:p>
            <a:r>
              <a:rPr lang="en-US"/>
              <a:t>Script: We are gathered here today to celebrate the 100th birthday of someone very special — not just to the UK, but to the whole world. I wonder who it might be? Take a quiet moment to think about whose 100th birthday has been celebrated recently.</a:t>
            </a:r>
          </a:p>
          <a:p>
            <a:r>
              <a:rPr lang="en-US"/>
              <a:t>[Pause to allow pupils time to think.]</a:t>
            </a:r>
          </a:p>
          <a:p>
            <a:r>
              <a:rPr lang="en-US"/>
              <a:t>Would anyone like to share who they think it might be?</a:t>
            </a:r>
          </a:p>
          <a:p>
            <a:r>
              <a:rPr lang="en-US"/>
              <a:t> [Listen to pupils’ suggestions but do not confirm any answers yet.]</a:t>
            </a:r>
          </a:p>
          <a:p>
            <a:r>
              <a:rPr lang="en-US"/>
              <a:t>Those are some great ideas. Let’s look at some clues to see if we’re getting closer.</a:t>
            </a:r>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Three: Guess Who? Clues</a:t>
            </a:r>
          </a:p>
          <a:p>
            <a:r>
              <a:rPr lang="en-US"/>
              <a:t>Script: Clue number one — this person is a naturalist.</a:t>
            </a:r>
          </a:p>
          <a:p>
            <a:r>
              <a:rPr lang="en-US"/>
              <a:t> Does anyone know what a naturalist is?</a:t>
            </a:r>
          </a:p>
          <a:p>
            <a:r>
              <a:rPr lang="en-US"/>
              <a:t> [Take responses and confirm meaning.]</a:t>
            </a:r>
          </a:p>
          <a:p>
            <a:r>
              <a:rPr lang="en-US"/>
              <a:t>Are we any closer to guessing who it might be?</a:t>
            </a:r>
          </a:p>
          <a:p>
            <a:r>
              <a:rPr lang="en-US"/>
              <a:t>Clue number two — they are famous for making television documentaries.</a:t>
            </a:r>
          </a:p>
          <a:p>
            <a:r>
              <a:rPr lang="en-US"/>
              <a:t> Can anyone tell me what a television documentary is?</a:t>
            </a:r>
          </a:p>
          <a:p>
            <a:r>
              <a:rPr lang="en-US"/>
              <a:t> [Take responses.]</a:t>
            </a:r>
          </a:p>
          <a:p>
            <a:r>
              <a:rPr lang="en-US"/>
              <a:t>So, we’re thinking of someone who is a naturalist, makes TV documentaries, and is turning 100.</a:t>
            </a:r>
          </a:p>
          <a:p>
            <a:r>
              <a:rPr lang="en-US"/>
              <a:t> If you think you know, put your hand up — but don’t say the name just yet!</a:t>
            </a:r>
          </a:p>
          <a:p>
            <a:r>
              <a:rPr lang="en-US"/>
              <a:t>Let’s look at some more clues.</a:t>
            </a:r>
          </a:p>
          <a:p>
            <a:r>
              <a:rPr lang="en-US"/>
              <a:t> They love exploring different countries and make programmes about wildlife and plants all over the world.</a:t>
            </a:r>
          </a:p>
          <a:p>
            <a:r>
              <a:rPr lang="en-US"/>
              <a:t>And our final clue…</a:t>
            </a:r>
          </a:p>
          <a:p>
            <a:r>
              <a:rPr lang="en-US"/>
              <a:t> They encourage people to make positive changes to help the natural world.</a:t>
            </a:r>
          </a:p>
          <a:p>
            <a:r>
              <a:rPr lang="en-US"/>
              <a:t>Turn to the person next to you and quietly whisper who you think it might be.</a:t>
            </a:r>
          </a:p>
          <a:p>
            <a:r>
              <a:rPr lang="en-US"/>
              <a:t> [Allow brief discussion.]</a:t>
            </a:r>
          </a:p>
          <a:p>
            <a:r>
              <a:rPr lang="en-US"/>
              <a:t>Let’s find out if we were right.</a:t>
            </a:r>
          </a:p>
          <a:p>
            <a:r>
              <a:rPr lang="en-US"/>
              <a:t> [Optional drum roll by tapping hands on knees.]</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Four: Reveal</a:t>
            </a:r>
          </a:p>
          <a:p>
            <a:r>
              <a:rPr lang="en-US"/>
              <a:t>Script: You guessed correctly — it is Sir David Attenborough, who turned 100 on Friday 8th May 2026. How many of you have watched a David Attenborough documentary before?</a:t>
            </a:r>
          </a:p>
          <a:p>
            <a:r>
              <a:rPr lang="en-US"/>
              <a:t> Let’s watch a short clip now. You might recognise his voice, even if you don’t recognise the programme.</a:t>
            </a:r>
          </a:p>
          <a:p>
            <a:r>
              <a:rPr lang="en-US"/>
              <a:t>[Play an age‑appropriate clip.]</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Five: What we will learn</a:t>
            </a:r>
          </a:p>
          <a:p>
            <a:r>
              <a:rPr lang="en-US"/>
              <a:t>Script: Today, we are learning about:</a:t>
            </a:r>
          </a:p>
          <a:p>
            <a:r>
              <a:rPr lang="en-US"/>
              <a:t>The life and work of Sir David Attenborough</a:t>
            </a:r>
          </a:p>
          <a:p>
            <a:r>
              <a:rPr lang="en-US"/>
              <a:t>Why his message about nature is so important</a:t>
            </a:r>
          </a:p>
          <a:p>
            <a:r>
              <a:rPr lang="en-US"/>
              <a:t>The Wildlife Trusts Green Promise competition, created to celebrate his 100th birthday.</a:t>
            </a:r>
          </a:p>
          <a:p>
            <a:r>
              <a:rPr lang="en-US"/>
              <a:t>Our assembly also links to the values of wisdom, courage, and hope.</a:t>
            </a:r>
          </a:p>
          <a:p>
            <a:r>
              <a:rPr lang="en-US"/>
              <a:t> [Adapt values if needed.]</a:t>
            </a:r>
          </a:p>
          <a:p>
            <a:r>
              <a:rPr lang="en-US"/>
              <a:t>Sir David was born 100 years ago.</a:t>
            </a:r>
          </a:p>
          <a:p>
            <a:r>
              <a:rPr lang="en-US"/>
              <a:t> Can anyone work out what his date of birth would be?</a:t>
            </a:r>
          </a:p>
          <a:p>
            <a:r>
              <a:rPr lang="en-US"/>
              <a:t> [Take responses.]</a:t>
            </a:r>
          </a:p>
          <a:p>
            <a:endParaRPr lang="en-US"/>
          </a:p>
          <a:p>
            <a:r>
              <a:rPr lang="en-US"/>
              <a:t>Script: Sir David was born 100 years ago. Can anyone tell me what his date of birth would be? [Take responses from the pupils.]</a:t>
            </a:r>
          </a:p>
          <a:p>
            <a:endParaRPr lang="en-US"/>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Six: Early Life &amp; Curiosity</a:t>
            </a:r>
          </a:p>
          <a:p>
            <a:r>
              <a:rPr lang="en-US"/>
              <a:t>Script:</a:t>
            </a:r>
          </a:p>
          <a:p>
            <a:r>
              <a:rPr lang="en-US"/>
              <a:t>Sir David Attenborough was born in Isleworth, London. His mother was Mary, his father was Frederick, and he had two brothers — Richard and John.</a:t>
            </a:r>
          </a:p>
          <a:p>
            <a:r>
              <a:rPr lang="en-US"/>
              <a:t>When David was five, his family moved to Leicester, where his father worked at the university. The family lived on the university campus.</a:t>
            </a:r>
          </a:p>
          <a:p>
            <a:r>
              <a:rPr lang="en-US"/>
              <a:t>As a young boy, David loved to explore. He often rode into the countryside, looking at plants, animals, and hunting for fossils.</a:t>
            </a:r>
          </a:p>
          <a:p>
            <a:r>
              <a:rPr lang="en-US"/>
              <a:t>He even went pond dipping to find newts. The University of Leicester’s zoology department once paid him three pence per newt!</a:t>
            </a:r>
          </a:p>
          <a:p>
            <a:r>
              <a:rPr lang="en-US"/>
              <a:t>Fossil hunting was another passion. He used a hammer to break open rocks and often found ammonites. Does anyone know what an ammonite is?</a:t>
            </a:r>
          </a:p>
          <a:p>
            <a:r>
              <a:rPr lang="en-US"/>
              <a:t>An ammonite is an extinct sea creature, and we find fossils of their shells today. David loved thinking that he might be the first person to see that creature in millions of years.</a:t>
            </a:r>
          </a:p>
          <a:p>
            <a:r>
              <a:rPr lang="en-US"/>
              <a:t>All of these adventures helped grow his curiosity about the natural world.</a:t>
            </a:r>
          </a:p>
          <a:p>
            <a:endParaRPr lang="en-US"/>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Seven: Career &amp; impact</a:t>
            </a:r>
          </a:p>
          <a:p>
            <a:r>
              <a:rPr lang="en-US"/>
              <a:t> Script:</a:t>
            </a:r>
          </a:p>
          <a:p>
            <a:r>
              <a:rPr lang="en-US"/>
              <a:t> Sir David’s career has lasted over 70 years. He studied Natural Sciences at university and completed his national service in the Royal Navy. In the 1950s, he began working for the BBC, when television was only black and white. One of his first programmes was called Zoo Quest. Later, when television became colour, Sir David decided people should see animals in their natural habitats. That’s when he moved in front of the camera and began making wildlife documentaries.</a:t>
            </a:r>
          </a:p>
          <a:p>
            <a:r>
              <a:rPr lang="en-US"/>
              <a:t>He has now made over 100 documentaries, showing people animals and places they could only dream of seeing — from whales and penguins to gorillas and sloths.</a:t>
            </a:r>
          </a:p>
          <a:p>
            <a:r>
              <a:rPr lang="en-US"/>
              <a:t>Through his work, millions of people have learned to love and care about nature.</a:t>
            </a:r>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Eight: Growing concerns &amp; hope</a:t>
            </a:r>
          </a:p>
          <a:p>
            <a:r>
              <a:rPr lang="en-US"/>
              <a:t>Script: Over time, Sir David noticed worrying changes in the world. Wild places were shrinking, animals were losing their homes, and pollution was causing the planet to warm.</a:t>
            </a:r>
          </a:p>
          <a:p>
            <a:r>
              <a:rPr lang="en-US"/>
              <a:t>He realised that if humans didn’t change how we live, it would become harder for both people and animals to survive.</a:t>
            </a:r>
          </a:p>
          <a:p>
            <a:r>
              <a:rPr lang="en-US"/>
              <a:t>But Sir David also believes there is hope. He believes we can change what happens next — if we act for nature.</a:t>
            </a:r>
          </a:p>
          <a:p>
            <a:endParaRPr lang="en-US"/>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Nine: A Life on Our Planet</a:t>
            </a:r>
          </a:p>
          <a:p>
            <a:r>
              <a:rPr lang="en-US"/>
              <a:t>Script: Sir David made a film, and book called A Life on Our Planet. In it, he explains what changes we need to make so people and nature can live in balance.</a:t>
            </a:r>
          </a:p>
          <a:p>
            <a:r>
              <a:rPr lang="en-US"/>
              <a:t>[Read selected quotes from the slide and discuss.]</a:t>
            </a:r>
          </a:p>
          <a:p>
            <a:r>
              <a:rPr lang="en-US"/>
              <a:t>Sir David believes that by working together, we can heal our planet.</a:t>
            </a:r>
          </a:p>
          <a:p>
            <a:r>
              <a:rPr lang="en-US"/>
              <a:t> So… what can we do?</a:t>
            </a:r>
          </a:p>
          <a:p>
            <a:endParaRPr lang="en-US"/>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discoverwildlife.com/people/sir-david-attenborough-key-moments-in-his-career-so-far?_gl=1*1jmih8y*_ga*NDEwNTMzMzEuMTc2NDc1MzMyMw..*_ga_TELB6ZBBE3*czE3NzU3NDU4MzckbzQkZzAkdDE3NzU3NDU4MzkkajYwJGwwJGgw" TargetMode="External"/><Relationship Id="rId7" Type="http://schemas.openxmlformats.org/officeDocument/2006/relationships/hyperlink" Target="https://www.thetimelinegeek.com/sir-david-attenborough-1926-present-day/"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findmypast.com/blog/history/david-attenborough-family-tree" TargetMode="External"/><Relationship Id="rId5" Type="http://schemas.openxmlformats.org/officeDocument/2006/relationships/hyperlink" Target="https://en.wikipedia.org/wiki/David_Attenborough" TargetMode="External"/><Relationship Id="rId4" Type="http://schemas.openxmlformats.org/officeDocument/2006/relationships/hyperlink" Target="https://www.countryfile.com/famous-people/who-is-sir-david-attenboroug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58295"/>
            </a:solidFill>
          </p:spPr>
          <p:txBody>
            <a:bodyPr/>
            <a:lstStyle/>
            <a:p>
              <a:endParaRPr lang="en-GB"/>
            </a:p>
          </p:txBody>
        </p:sp>
      </p:grpSp>
      <p:grpSp>
        <p:nvGrpSpPr>
          <p:cNvPr id="4" name="Group 4"/>
          <p:cNvGrpSpPr/>
          <p:nvPr/>
        </p:nvGrpSpPr>
        <p:grpSpPr>
          <a:xfrm>
            <a:off x="565966" y="475812"/>
            <a:ext cx="4145737" cy="1839077"/>
            <a:chOff x="0" y="0"/>
            <a:chExt cx="5527650" cy="2452103"/>
          </a:xfrm>
        </p:grpSpPr>
        <p:sp>
          <p:nvSpPr>
            <p:cNvPr id="5" name="Freeform 5"/>
            <p:cNvSpPr/>
            <p:nvPr/>
          </p:nvSpPr>
          <p:spPr>
            <a:xfrm>
              <a:off x="0" y="0"/>
              <a:ext cx="5527675" cy="2452116"/>
            </a:xfrm>
            <a:custGeom>
              <a:avLst/>
              <a:gdLst/>
              <a:ahLst/>
              <a:cxnLst/>
              <a:rect l="l" t="t" r="r" b="b"/>
              <a:pathLst>
                <a:path w="5527675" h="2452116">
                  <a:moveTo>
                    <a:pt x="0" y="0"/>
                  </a:moveTo>
                  <a:lnTo>
                    <a:pt x="5527675" y="0"/>
                  </a:lnTo>
                  <a:lnTo>
                    <a:pt x="5527675" y="2452116"/>
                  </a:lnTo>
                  <a:lnTo>
                    <a:pt x="0" y="2452116"/>
                  </a:lnTo>
                  <a:lnTo>
                    <a:pt x="0" y="0"/>
                  </a:lnTo>
                  <a:close/>
                </a:path>
              </a:pathLst>
            </a:custGeom>
            <a:blipFill>
              <a:blip r:embed="rId2" cstate="email">
                <a:extLst>
                  <a:ext uri="{28A0092B-C50C-407E-A947-70E740481C1C}">
                    <a14:useLocalDpi xmlns:a14="http://schemas.microsoft.com/office/drawing/2010/main"/>
                  </a:ext>
                </a:extLst>
              </a:blip>
              <a:stretch>
                <a:fillRect r="-21"/>
              </a:stretch>
            </a:blipFill>
          </p:spPr>
          <p:txBody>
            <a:bodyPr/>
            <a:lstStyle/>
            <a:p>
              <a:endParaRPr lang="en-GB"/>
            </a:p>
          </p:txBody>
        </p:sp>
      </p:grpSp>
      <p:sp>
        <p:nvSpPr>
          <p:cNvPr id="6" name="AutoShape 6"/>
          <p:cNvSpPr/>
          <p:nvPr/>
        </p:nvSpPr>
        <p:spPr>
          <a:xfrm rot="8160">
            <a:off x="766743" y="4804010"/>
            <a:ext cx="16054435" cy="0"/>
          </a:xfrm>
          <a:prstGeom prst="line">
            <a:avLst/>
          </a:prstGeom>
          <a:ln w="19050" cap="rnd">
            <a:solidFill>
              <a:srgbClr val="FFFFFF"/>
            </a:solidFill>
            <a:prstDash val="solid"/>
            <a:headEnd type="none" w="sm" len="sm"/>
            <a:tailEnd type="none" w="sm" len="sm"/>
          </a:ln>
        </p:spPr>
        <p:txBody>
          <a:bodyPr/>
          <a:lstStyle/>
          <a:p>
            <a:endParaRPr lang="en-GB"/>
          </a:p>
        </p:txBody>
      </p:sp>
      <p:grpSp>
        <p:nvGrpSpPr>
          <p:cNvPr id="7" name="Group 7"/>
          <p:cNvGrpSpPr/>
          <p:nvPr/>
        </p:nvGrpSpPr>
        <p:grpSpPr>
          <a:xfrm>
            <a:off x="0" y="7769247"/>
            <a:ext cx="18288000" cy="2517753"/>
            <a:chOff x="0" y="0"/>
            <a:chExt cx="24384000" cy="3357004"/>
          </a:xfrm>
        </p:grpSpPr>
        <p:sp>
          <p:nvSpPr>
            <p:cNvPr id="8" name="Freeform 8"/>
            <p:cNvSpPr/>
            <p:nvPr/>
          </p:nvSpPr>
          <p:spPr>
            <a:xfrm>
              <a:off x="0" y="0"/>
              <a:ext cx="24384000" cy="3356991"/>
            </a:xfrm>
            <a:custGeom>
              <a:avLst/>
              <a:gdLst/>
              <a:ahLst/>
              <a:cxnLst/>
              <a:rect l="l" t="t" r="r" b="b"/>
              <a:pathLst>
                <a:path w="24384000" h="3356991">
                  <a:moveTo>
                    <a:pt x="0" y="0"/>
                  </a:moveTo>
                  <a:lnTo>
                    <a:pt x="24384000" y="0"/>
                  </a:lnTo>
                  <a:lnTo>
                    <a:pt x="24384000" y="3356991"/>
                  </a:lnTo>
                  <a:lnTo>
                    <a:pt x="0" y="3356991"/>
                  </a:lnTo>
                  <a:lnTo>
                    <a:pt x="0" y="0"/>
                  </a:lnTo>
                  <a:close/>
                </a:path>
              </a:pathLst>
            </a:custGeom>
            <a:blipFill>
              <a:blip r:embed="rId3" cstate="email">
                <a:extLst>
                  <a:ext uri="{28A0092B-C50C-407E-A947-70E740481C1C}">
                    <a14:useLocalDpi xmlns:a14="http://schemas.microsoft.com/office/drawing/2010/main"/>
                  </a:ext>
                </a:extLst>
              </a:blip>
              <a:stretch>
                <a:fillRect b="-17"/>
              </a:stretch>
            </a:blipFill>
          </p:spPr>
          <p:txBody>
            <a:bodyPr/>
            <a:lstStyle/>
            <a:p>
              <a:endParaRPr lang="en-GB"/>
            </a:p>
          </p:txBody>
        </p:sp>
      </p:grpSp>
      <p:sp>
        <p:nvSpPr>
          <p:cNvPr id="9" name="TextBox 9"/>
          <p:cNvSpPr txBox="1"/>
          <p:nvPr/>
        </p:nvSpPr>
        <p:spPr>
          <a:xfrm>
            <a:off x="657406" y="3762899"/>
            <a:ext cx="15590520" cy="990686"/>
          </a:xfrm>
          <a:prstGeom prst="rect">
            <a:avLst/>
          </a:prstGeom>
        </p:spPr>
        <p:txBody>
          <a:bodyPr lIns="0" tIns="0" rIns="0" bIns="0" rtlCol="0" anchor="t">
            <a:spAutoFit/>
          </a:bodyPr>
          <a:lstStyle/>
          <a:p>
            <a:pPr algn="l">
              <a:lnSpc>
                <a:spcPts val="7128"/>
              </a:lnSpc>
            </a:pPr>
            <a:r>
              <a:rPr lang="en-US" sz="6600">
                <a:solidFill>
                  <a:srgbClr val="FFFFFF"/>
                </a:solidFill>
                <a:latin typeface="Arimo"/>
                <a:ea typeface="Arimo"/>
                <a:cs typeface="Arimo"/>
                <a:sym typeface="Arimo"/>
              </a:rPr>
              <a:t>100ᵗʰ Birthday Celebration Assembly Pack</a:t>
            </a:r>
          </a:p>
          <a:p>
            <a:pPr algn="l">
              <a:lnSpc>
                <a:spcPts val="7128"/>
              </a:lnSpc>
            </a:pPr>
            <a:endParaRPr lang="en-US" sz="6600">
              <a:solidFill>
                <a:srgbClr val="FFFFFF"/>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7194366" y="7694828"/>
            <a:ext cx="1858194" cy="3012700"/>
          </a:xfrm>
          <a:prstGeom prst="rect">
            <a:avLst/>
          </a:prstGeom>
        </p:spPr>
        <p:txBody>
          <a:bodyPr lIns="0" tIns="0" rIns="0" bIns="0" rtlCol="0" anchor="t">
            <a:spAutoFit/>
          </a:bodyPr>
          <a:lstStyle/>
          <a:p>
            <a:pPr algn="l">
              <a:lnSpc>
                <a:spcPts val="3240"/>
              </a:lnSpc>
            </a:pPr>
            <a:r>
              <a:rPr lang="en-US" sz="2700">
                <a:solidFill>
                  <a:srgbClr val="FFFFFF"/>
                </a:solidFill>
                <a:latin typeface="Calibri (MS)"/>
                <a:ea typeface="Calibri (MS)"/>
                <a:cs typeface="Calibri (MS)"/>
                <a:sym typeface="Calibri (MS)"/>
              </a:rPr>
              <a:t>If we eat less meat, there will be more land for wild places."</a:t>
            </a:r>
          </a:p>
          <a:p>
            <a:pPr algn="l">
              <a:lnSpc>
                <a:spcPts val="3240"/>
              </a:lnSpc>
            </a:pPr>
            <a:endParaRPr lang="en-US" sz="2700">
              <a:solidFill>
                <a:srgbClr val="FFFFFF"/>
              </a:solidFill>
              <a:latin typeface="Calibri (MS)"/>
              <a:ea typeface="Calibri (MS)"/>
              <a:cs typeface="Calibri (MS)"/>
              <a:sym typeface="Calibri (MS)"/>
            </a:endParaRPr>
          </a:p>
        </p:txBody>
      </p:sp>
      <p:sp>
        <p:nvSpPr>
          <p:cNvPr id="5" name="TextBox 5"/>
          <p:cNvSpPr txBox="1"/>
          <p:nvPr/>
        </p:nvSpPr>
        <p:spPr>
          <a:xfrm>
            <a:off x="7116804" y="7077513"/>
            <a:ext cx="1858194" cy="3012700"/>
          </a:xfrm>
          <a:prstGeom prst="rect">
            <a:avLst/>
          </a:prstGeom>
        </p:spPr>
        <p:txBody>
          <a:bodyPr lIns="0" tIns="0" rIns="0" bIns="0" rtlCol="0" anchor="t">
            <a:spAutoFit/>
          </a:bodyPr>
          <a:lstStyle/>
          <a:p>
            <a:pPr algn="l">
              <a:lnSpc>
                <a:spcPts val="3240"/>
              </a:lnSpc>
            </a:pPr>
            <a:r>
              <a:rPr lang="en-US" sz="2700">
                <a:solidFill>
                  <a:srgbClr val="FFFFFF"/>
                </a:solidFill>
                <a:latin typeface="Calibri (MS)"/>
                <a:ea typeface="Calibri (MS)"/>
                <a:cs typeface="Calibri (MS)"/>
                <a:sym typeface="Calibri (MS)"/>
              </a:rPr>
              <a:t>If we eat less meat, there will be more land for wild places."</a:t>
            </a:r>
          </a:p>
          <a:p>
            <a:pPr algn="l">
              <a:lnSpc>
                <a:spcPts val="3240"/>
              </a:lnSpc>
            </a:pPr>
            <a:endParaRPr lang="en-US" sz="2700">
              <a:solidFill>
                <a:srgbClr val="FFFFFF"/>
              </a:solidFill>
              <a:latin typeface="Calibri (MS)"/>
              <a:ea typeface="Calibri (MS)"/>
              <a:cs typeface="Calibri (MS)"/>
              <a:sym typeface="Calibri (MS)"/>
            </a:endParaRPr>
          </a:p>
        </p:txBody>
      </p:sp>
      <p:sp>
        <p:nvSpPr>
          <p:cNvPr id="6" name="Freeform 6"/>
          <p:cNvSpPr/>
          <p:nvPr/>
        </p:nvSpPr>
        <p:spPr>
          <a:xfrm>
            <a:off x="3643386" y="333375"/>
            <a:ext cx="10818348" cy="9993449"/>
          </a:xfrm>
          <a:custGeom>
            <a:avLst/>
            <a:gdLst/>
            <a:ahLst/>
            <a:cxnLst/>
            <a:rect l="l" t="t" r="r" b="b"/>
            <a:pathLst>
              <a:path w="10818348" h="9993449">
                <a:moveTo>
                  <a:pt x="0" y="0"/>
                </a:moveTo>
                <a:lnTo>
                  <a:pt x="10818348" y="0"/>
                </a:lnTo>
                <a:lnTo>
                  <a:pt x="10818348" y="9993449"/>
                </a:lnTo>
                <a:lnTo>
                  <a:pt x="0" y="999344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7"/>
          <p:cNvSpPr txBox="1"/>
          <p:nvPr/>
        </p:nvSpPr>
        <p:spPr>
          <a:xfrm>
            <a:off x="3643386" y="682200"/>
            <a:ext cx="2840765" cy="1960397"/>
          </a:xfrm>
          <a:prstGeom prst="rect">
            <a:avLst/>
          </a:prstGeom>
        </p:spPr>
        <p:txBody>
          <a:bodyPr lIns="0" tIns="0" rIns="0" bIns="0" rtlCol="0" anchor="t">
            <a:spAutoFit/>
          </a:bodyPr>
          <a:lstStyle/>
          <a:p>
            <a:pPr algn="l">
              <a:lnSpc>
                <a:spcPts val="3600"/>
              </a:lnSpc>
            </a:pPr>
            <a:r>
              <a:rPr lang="en-US" sz="3000" b="1">
                <a:solidFill>
                  <a:srgbClr val="000000"/>
                </a:solidFill>
                <a:latin typeface="Calibri (MS) Bold"/>
                <a:ea typeface="Calibri (MS) Bold"/>
                <a:cs typeface="Calibri (MS) Bold"/>
                <a:sym typeface="Calibri (MS) Bold"/>
              </a:rPr>
              <a:t>We must rewild the world. If we act now, we can yet put it right</a:t>
            </a:r>
          </a:p>
        </p:txBody>
      </p:sp>
      <p:sp>
        <p:nvSpPr>
          <p:cNvPr id="8" name="TextBox 8"/>
          <p:cNvSpPr txBox="1"/>
          <p:nvPr/>
        </p:nvSpPr>
        <p:spPr>
          <a:xfrm>
            <a:off x="744343" y="3067350"/>
            <a:ext cx="2899043" cy="3190875"/>
          </a:xfrm>
          <a:prstGeom prst="rect">
            <a:avLst/>
          </a:prstGeom>
        </p:spPr>
        <p:txBody>
          <a:bodyPr lIns="0" tIns="0" rIns="0" bIns="0" rtlCol="0" anchor="t">
            <a:spAutoFit/>
          </a:bodyPr>
          <a:lstStyle/>
          <a:p>
            <a:pPr algn="l">
              <a:lnSpc>
                <a:spcPts val="3599"/>
              </a:lnSpc>
            </a:pPr>
            <a:r>
              <a:rPr lang="en-US" sz="2999" b="1">
                <a:solidFill>
                  <a:srgbClr val="000000"/>
                </a:solidFill>
                <a:latin typeface="Calibri (MS) Bold"/>
                <a:ea typeface="Calibri (MS) Bold"/>
                <a:cs typeface="Calibri (MS) Bold"/>
                <a:sym typeface="Calibri (MS) Bold"/>
              </a:rPr>
              <a:t>We will have to use new ways to get the energy we need – from the sun, the wind and our powerful rivers and tides."</a:t>
            </a:r>
          </a:p>
        </p:txBody>
      </p:sp>
      <p:sp>
        <p:nvSpPr>
          <p:cNvPr id="9" name="TextBox 9"/>
          <p:cNvSpPr txBox="1"/>
          <p:nvPr/>
        </p:nvSpPr>
        <p:spPr>
          <a:xfrm>
            <a:off x="13369677" y="691725"/>
            <a:ext cx="2854804" cy="3190875"/>
          </a:xfrm>
          <a:prstGeom prst="rect">
            <a:avLst/>
          </a:prstGeom>
        </p:spPr>
        <p:txBody>
          <a:bodyPr lIns="0" tIns="0" rIns="0" bIns="0" rtlCol="0" anchor="t">
            <a:spAutoFit/>
          </a:bodyPr>
          <a:lstStyle/>
          <a:p>
            <a:pPr algn="l">
              <a:lnSpc>
                <a:spcPts val="3599"/>
              </a:lnSpc>
            </a:pPr>
            <a:r>
              <a:rPr lang="en-US" sz="2999" b="1">
                <a:solidFill>
                  <a:srgbClr val="000000"/>
                </a:solidFill>
                <a:latin typeface="Calibri (MS) Bold"/>
                <a:ea typeface="Calibri (MS) Bold"/>
                <a:cs typeface="Calibri (MS) Bold"/>
                <a:sym typeface="Calibri (MS) Bold"/>
              </a:rPr>
              <a:t>If we have no fishing zones in the oceans, sea life will have time to recover and grow."</a:t>
            </a:r>
          </a:p>
          <a:p>
            <a:pPr algn="l">
              <a:lnSpc>
                <a:spcPts val="3599"/>
              </a:lnSpc>
            </a:pPr>
            <a:endParaRPr lang="en-US" sz="2999" b="1">
              <a:solidFill>
                <a:srgbClr val="000000"/>
              </a:solidFill>
              <a:latin typeface="Calibri (MS) Bold"/>
              <a:ea typeface="Calibri (MS) Bold"/>
              <a:cs typeface="Calibri (MS) Bold"/>
              <a:sym typeface="Calibri (MS) Bold"/>
            </a:endParaRPr>
          </a:p>
        </p:txBody>
      </p:sp>
      <p:sp>
        <p:nvSpPr>
          <p:cNvPr id="10" name="TextBox 10"/>
          <p:cNvSpPr txBox="1"/>
          <p:nvPr/>
        </p:nvSpPr>
        <p:spPr>
          <a:xfrm>
            <a:off x="14403045" y="4191000"/>
            <a:ext cx="3642874" cy="1847850"/>
          </a:xfrm>
          <a:prstGeom prst="rect">
            <a:avLst/>
          </a:prstGeom>
        </p:spPr>
        <p:txBody>
          <a:bodyPr lIns="0" tIns="0" rIns="0" bIns="0" rtlCol="0" anchor="t">
            <a:spAutoFit/>
          </a:bodyPr>
          <a:lstStyle/>
          <a:p>
            <a:pPr algn="l">
              <a:lnSpc>
                <a:spcPts val="3599"/>
              </a:lnSpc>
            </a:pPr>
            <a:r>
              <a:rPr lang="en-US" sz="2999" b="1">
                <a:solidFill>
                  <a:srgbClr val="000000"/>
                </a:solidFill>
                <a:latin typeface="Calibri (MS) Bold"/>
                <a:ea typeface="Calibri (MS) Bold"/>
                <a:cs typeface="Calibri (MS) Bold"/>
                <a:sym typeface="Calibri (MS) Bold"/>
              </a:rPr>
              <a:t>If we eat less meat, there will be more land for wild places."</a:t>
            </a:r>
          </a:p>
          <a:p>
            <a:pPr algn="l">
              <a:lnSpc>
                <a:spcPts val="3599"/>
              </a:lnSpc>
            </a:pPr>
            <a:endParaRPr lang="en-US" sz="2999" b="1">
              <a:solidFill>
                <a:srgbClr val="000000"/>
              </a:solidFill>
              <a:latin typeface="Calibri (MS) Bold"/>
              <a:ea typeface="Calibri (MS) Bold"/>
              <a:cs typeface="Calibri (MS) Bold"/>
              <a:sym typeface="Calibri (MS) Bold"/>
            </a:endParaRPr>
          </a:p>
        </p:txBody>
      </p:sp>
      <p:sp>
        <p:nvSpPr>
          <p:cNvPr id="11" name="TextBox 11"/>
          <p:cNvSpPr txBox="1"/>
          <p:nvPr/>
        </p:nvSpPr>
        <p:spPr>
          <a:xfrm>
            <a:off x="447899" y="7230713"/>
            <a:ext cx="3001194" cy="2743200"/>
          </a:xfrm>
          <a:prstGeom prst="rect">
            <a:avLst/>
          </a:prstGeom>
        </p:spPr>
        <p:txBody>
          <a:bodyPr lIns="0" tIns="0" rIns="0" bIns="0" rtlCol="0" anchor="t">
            <a:spAutoFit/>
          </a:bodyPr>
          <a:lstStyle/>
          <a:p>
            <a:pPr algn="l">
              <a:lnSpc>
                <a:spcPts val="3599"/>
              </a:lnSpc>
            </a:pPr>
            <a:r>
              <a:rPr lang="en-US" sz="2999" b="1">
                <a:solidFill>
                  <a:srgbClr val="000000"/>
                </a:solidFill>
                <a:latin typeface="Calibri (MS) Bold"/>
                <a:ea typeface="Calibri (MS) Bold"/>
                <a:cs typeface="Calibri (MS) Bold"/>
                <a:sym typeface="Calibri (MS) Bold"/>
              </a:rPr>
              <a:t>There is hope, that if we work together and act for nature, we can heal the planet.</a:t>
            </a:r>
          </a:p>
          <a:p>
            <a:pPr algn="l">
              <a:lnSpc>
                <a:spcPts val="3599"/>
              </a:lnSpc>
            </a:pPr>
            <a:endParaRPr lang="en-US" sz="2999" b="1">
              <a:solidFill>
                <a:srgbClr val="000000"/>
              </a:solidFill>
              <a:latin typeface="Calibri (MS) Bold"/>
              <a:ea typeface="Calibri (MS) Bold"/>
              <a:cs typeface="Calibri (MS) Bold"/>
              <a:sym typeface="Calibri (MS) Bold"/>
            </a:endParaRPr>
          </a:p>
        </p:txBody>
      </p:sp>
      <p:sp>
        <p:nvSpPr>
          <p:cNvPr id="12" name="TextBox 12"/>
          <p:cNvSpPr txBox="1"/>
          <p:nvPr/>
        </p:nvSpPr>
        <p:spPr>
          <a:xfrm>
            <a:off x="14553440" y="7230713"/>
            <a:ext cx="3342084" cy="2295525"/>
          </a:xfrm>
          <a:prstGeom prst="rect">
            <a:avLst/>
          </a:prstGeom>
        </p:spPr>
        <p:txBody>
          <a:bodyPr lIns="0" tIns="0" rIns="0" bIns="0" rtlCol="0" anchor="t">
            <a:spAutoFit/>
          </a:bodyPr>
          <a:lstStyle/>
          <a:p>
            <a:pPr algn="l">
              <a:lnSpc>
                <a:spcPts val="3599"/>
              </a:lnSpc>
            </a:pPr>
            <a:r>
              <a:rPr lang="en-US" sz="2999" b="1">
                <a:solidFill>
                  <a:srgbClr val="000000"/>
                </a:solidFill>
                <a:latin typeface="Calibri (MS) Bold"/>
                <a:ea typeface="Calibri (MS) Bold"/>
                <a:cs typeface="Calibri (MS) Bold"/>
                <a:sym typeface="Calibri (MS) Bold"/>
              </a:rPr>
              <a:t>We need our forests to clean the air and provide a home to more wild animals.</a:t>
            </a:r>
          </a:p>
          <a:p>
            <a:pPr algn="l">
              <a:lnSpc>
                <a:spcPts val="3599"/>
              </a:lnSpc>
            </a:pPr>
            <a:endParaRPr lang="en-US" sz="2999" b="1">
              <a:solidFill>
                <a:srgbClr val="000000"/>
              </a:solidFill>
              <a:latin typeface="Calibri (MS) Bold"/>
              <a:ea typeface="Calibri (MS) Bold"/>
              <a:cs typeface="Calibri (MS) Bold"/>
              <a:sym typeface="Calibri (M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899036" y="2579861"/>
            <a:ext cx="17388964" cy="6979864"/>
          </a:xfrm>
          <a:prstGeom prst="rect">
            <a:avLst/>
          </a:prstGeom>
        </p:spPr>
        <p:txBody>
          <a:bodyPr lIns="0" tIns="0" rIns="0" bIns="0" rtlCol="0" anchor="t">
            <a:spAutoFit/>
          </a:bodyPr>
          <a:lstStyle/>
          <a:p>
            <a:pPr algn="l">
              <a:lnSpc>
                <a:spcPts val="3645"/>
              </a:lnSpc>
            </a:pPr>
            <a:r>
              <a:rPr lang="en-US" sz="3038">
                <a:solidFill>
                  <a:srgbClr val="000000"/>
                </a:solidFill>
                <a:latin typeface="Calibri (MS)"/>
                <a:ea typeface="Calibri (MS)"/>
                <a:cs typeface="Calibri (MS)"/>
                <a:sym typeface="Calibri (MS)"/>
              </a:rPr>
              <a:t>Commit to positive, practical action for nature to celebrate Sir David's centenary</a:t>
            </a:r>
          </a:p>
          <a:p>
            <a:pPr algn="l">
              <a:lnSpc>
                <a:spcPts val="3645"/>
              </a:lnSpc>
            </a:pPr>
            <a:endParaRPr lang="en-US" sz="3038">
              <a:solidFill>
                <a:srgbClr val="000000"/>
              </a:solidFill>
              <a:latin typeface="Calibri (MS)"/>
              <a:ea typeface="Calibri (MS)"/>
              <a:cs typeface="Calibri (MS)"/>
              <a:sym typeface="Calibri (MS)"/>
            </a:endParaRPr>
          </a:p>
          <a:p>
            <a:pPr algn="l">
              <a:lnSpc>
                <a:spcPts val="3645"/>
              </a:lnSpc>
            </a:pPr>
            <a:r>
              <a:rPr lang="en-US" sz="3038">
                <a:solidFill>
                  <a:srgbClr val="000000"/>
                </a:solidFill>
                <a:latin typeface="Calibri (MS)"/>
                <a:ea typeface="Calibri (MS)"/>
                <a:cs typeface="Calibri (MS)"/>
                <a:sym typeface="Calibri (MS)"/>
              </a:rPr>
              <a:t>Create a </a:t>
            </a:r>
            <a:r>
              <a:rPr lang="en-US" sz="3038" b="1">
                <a:solidFill>
                  <a:srgbClr val="000000"/>
                </a:solidFill>
                <a:latin typeface="Calibri (MS) Bold"/>
                <a:ea typeface="Calibri (MS) Bold"/>
                <a:cs typeface="Calibri (MS) Bold"/>
                <a:sym typeface="Calibri (MS) Bold"/>
              </a:rPr>
              <a:t>short action plan</a:t>
            </a:r>
            <a:r>
              <a:rPr lang="en-US" sz="3038">
                <a:solidFill>
                  <a:srgbClr val="000000"/>
                </a:solidFill>
                <a:latin typeface="Calibri (MS)"/>
                <a:ea typeface="Calibri (MS)"/>
                <a:cs typeface="Calibri (MS)"/>
                <a:sym typeface="Calibri (MS)"/>
              </a:rPr>
              <a:t> outlining your Green Promise. This should clearly explain:</a:t>
            </a:r>
          </a:p>
          <a:p>
            <a:pPr marL="549840" lvl="1" indent="-274920" algn="l">
              <a:lnSpc>
                <a:spcPts val="3645"/>
              </a:lnSpc>
              <a:buFont typeface="Arial"/>
              <a:buChar char="•"/>
            </a:pPr>
            <a:r>
              <a:rPr lang="en-US" sz="3038">
                <a:solidFill>
                  <a:srgbClr val="000000"/>
                </a:solidFill>
                <a:latin typeface="Calibri (MS)"/>
                <a:ea typeface="Calibri (MS)"/>
                <a:cs typeface="Calibri (MS)"/>
                <a:sym typeface="Calibri (MS)"/>
              </a:rPr>
              <a:t>what the promise is,</a:t>
            </a:r>
          </a:p>
          <a:p>
            <a:pPr marL="549840" lvl="1" indent="-274920" algn="l">
              <a:lnSpc>
                <a:spcPts val="3645"/>
              </a:lnSpc>
              <a:buFont typeface="Arial"/>
              <a:buChar char="•"/>
            </a:pPr>
            <a:r>
              <a:rPr lang="en-US" sz="3038">
                <a:solidFill>
                  <a:srgbClr val="000000"/>
                </a:solidFill>
                <a:latin typeface="Calibri (MS)"/>
                <a:ea typeface="Calibri (MS)"/>
                <a:cs typeface="Calibri (MS)"/>
                <a:sym typeface="Calibri (MS)"/>
              </a:rPr>
              <a:t>why it is important, and</a:t>
            </a:r>
          </a:p>
          <a:p>
            <a:pPr marL="549840" lvl="1" indent="-274920" algn="l">
              <a:lnSpc>
                <a:spcPts val="3645"/>
              </a:lnSpc>
              <a:buFont typeface="Arial"/>
              <a:buChar char="•"/>
            </a:pPr>
            <a:r>
              <a:rPr lang="en-US" sz="3038">
                <a:solidFill>
                  <a:srgbClr val="000000"/>
                </a:solidFill>
                <a:latin typeface="Calibri (MS)"/>
                <a:ea typeface="Calibri (MS)"/>
                <a:cs typeface="Calibri (MS)"/>
                <a:sym typeface="Calibri (MS)"/>
              </a:rPr>
              <a:t>how you plan to deliver it.</a:t>
            </a:r>
          </a:p>
          <a:p>
            <a:pPr marL="549840" lvl="1" indent="-274920" algn="l">
              <a:lnSpc>
                <a:spcPts val="3645"/>
              </a:lnSpc>
            </a:pPr>
            <a:endParaRPr lang="en-US" sz="3038">
              <a:solidFill>
                <a:srgbClr val="000000"/>
              </a:solidFill>
              <a:latin typeface="Calibri (MS)"/>
              <a:ea typeface="Calibri (MS)"/>
              <a:cs typeface="Calibri (MS)"/>
              <a:sym typeface="Calibri (MS)"/>
            </a:endParaRPr>
          </a:p>
          <a:p>
            <a:pPr algn="l">
              <a:lnSpc>
                <a:spcPts val="3645"/>
              </a:lnSpc>
            </a:pPr>
            <a:r>
              <a:rPr lang="en-US" sz="3038">
                <a:solidFill>
                  <a:srgbClr val="000000"/>
                </a:solidFill>
                <a:latin typeface="Calibri (MS)"/>
                <a:ea typeface="Calibri (MS)"/>
                <a:cs typeface="Calibri (MS)"/>
                <a:sym typeface="Calibri (MS)"/>
              </a:rPr>
              <a:t>Action plans need to ...</a:t>
            </a:r>
          </a:p>
          <a:p>
            <a:pPr marL="549840" lvl="1" indent="-274920" algn="l">
              <a:lnSpc>
                <a:spcPts val="3645"/>
              </a:lnSpc>
            </a:pPr>
            <a:endParaRPr lang="en-US" sz="3038">
              <a:solidFill>
                <a:srgbClr val="000000"/>
              </a:solidFill>
              <a:latin typeface="Calibri (MS)"/>
              <a:ea typeface="Calibri (MS)"/>
              <a:cs typeface="Calibri (MS)"/>
              <a:sym typeface="Calibri (MS)"/>
            </a:endParaRPr>
          </a:p>
          <a:p>
            <a:pPr marL="549840" lvl="1" indent="-274920" algn="l">
              <a:lnSpc>
                <a:spcPts val="3645"/>
              </a:lnSpc>
              <a:buFont typeface="Arial"/>
              <a:buChar char="•"/>
            </a:pPr>
            <a:r>
              <a:rPr lang="en-US" sz="3038">
                <a:solidFill>
                  <a:srgbClr val="000000"/>
                </a:solidFill>
                <a:latin typeface="Calibri (MS)"/>
                <a:ea typeface="Calibri (MS)"/>
                <a:cs typeface="Calibri (MS)"/>
                <a:sym typeface="Calibri (MS)"/>
              </a:rPr>
              <a:t>Explain how nature is protected or helped</a:t>
            </a:r>
          </a:p>
          <a:p>
            <a:pPr marL="549840" lvl="1" indent="-274920" algn="l">
              <a:lnSpc>
                <a:spcPts val="3645"/>
              </a:lnSpc>
              <a:buFont typeface="Arial"/>
              <a:buChar char="•"/>
            </a:pPr>
            <a:r>
              <a:rPr lang="en-US" sz="3038">
                <a:solidFill>
                  <a:srgbClr val="000000"/>
                </a:solidFill>
                <a:latin typeface="Calibri (MS)"/>
                <a:ea typeface="Calibri (MS)"/>
                <a:cs typeface="Calibri (MS)"/>
                <a:sym typeface="Calibri (MS)"/>
              </a:rPr>
              <a:t>Involve a community of people</a:t>
            </a:r>
          </a:p>
          <a:p>
            <a:pPr marL="549840" lvl="1" indent="-274920" algn="l">
              <a:lnSpc>
                <a:spcPts val="3645"/>
              </a:lnSpc>
              <a:buFont typeface="Arial"/>
              <a:buChar char="•"/>
            </a:pPr>
            <a:r>
              <a:rPr lang="en-US" sz="3038">
                <a:solidFill>
                  <a:srgbClr val="000000"/>
                </a:solidFill>
                <a:latin typeface="Calibri (MS)"/>
                <a:ea typeface="Calibri (MS)"/>
                <a:cs typeface="Calibri (MS)"/>
                <a:sym typeface="Calibri (MS)"/>
              </a:rPr>
              <a:t>Help build a meaningful connection with nature. </a:t>
            </a:r>
          </a:p>
          <a:p>
            <a:pPr marL="549840" lvl="1" indent="-274920" algn="l">
              <a:lnSpc>
                <a:spcPts val="3645"/>
              </a:lnSpc>
            </a:pPr>
            <a:endParaRPr lang="en-US" sz="3038">
              <a:solidFill>
                <a:srgbClr val="000000"/>
              </a:solidFill>
              <a:latin typeface="Calibri (MS)"/>
              <a:ea typeface="Calibri (MS)"/>
              <a:cs typeface="Calibri (MS)"/>
              <a:sym typeface="Calibri (MS)"/>
            </a:endParaRPr>
          </a:p>
          <a:p>
            <a:pPr algn="l">
              <a:lnSpc>
                <a:spcPts val="3645"/>
              </a:lnSpc>
            </a:pPr>
            <a:r>
              <a:rPr lang="en-US" sz="3038">
                <a:solidFill>
                  <a:srgbClr val="000000"/>
                </a:solidFill>
                <a:latin typeface="Calibri (MS)"/>
                <a:ea typeface="Calibri (MS)"/>
                <a:cs typeface="Calibri (MS)"/>
                <a:sym typeface="Calibri (MS)"/>
              </a:rPr>
              <a:t>Action plans need to be presented creatively – they could be a short film, photo board, comic strip, leaflet or similar.</a:t>
            </a:r>
          </a:p>
        </p:txBody>
      </p:sp>
      <p:sp>
        <p:nvSpPr>
          <p:cNvPr id="5" name="Freeform 5"/>
          <p:cNvSpPr/>
          <p:nvPr/>
        </p:nvSpPr>
        <p:spPr>
          <a:xfrm>
            <a:off x="12019717" y="4339384"/>
            <a:ext cx="4968301" cy="3527493"/>
          </a:xfrm>
          <a:custGeom>
            <a:avLst/>
            <a:gdLst/>
            <a:ahLst/>
            <a:cxnLst/>
            <a:rect l="l" t="t" r="r" b="b"/>
            <a:pathLst>
              <a:path w="4968301" h="3527493">
                <a:moveTo>
                  <a:pt x="0" y="0"/>
                </a:moveTo>
                <a:lnTo>
                  <a:pt x="4968301" y="0"/>
                </a:lnTo>
                <a:lnTo>
                  <a:pt x="4968301" y="3527493"/>
                </a:lnTo>
                <a:lnTo>
                  <a:pt x="0" y="352749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3549388" y="628530"/>
            <a:ext cx="13709912" cy="1214180"/>
          </a:xfrm>
          <a:prstGeom prst="rect">
            <a:avLst/>
          </a:prstGeom>
        </p:spPr>
        <p:txBody>
          <a:bodyPr lIns="0" tIns="0" rIns="0" bIns="0" rtlCol="0" anchor="t">
            <a:spAutoFit/>
          </a:bodyPr>
          <a:lstStyle/>
          <a:p>
            <a:pPr algn="ctr">
              <a:lnSpc>
                <a:spcPts val="8587"/>
              </a:lnSpc>
              <a:spcBef>
                <a:spcPct val="0"/>
              </a:spcBef>
            </a:pPr>
            <a:r>
              <a:rPr lang="en-US" sz="7155">
                <a:solidFill>
                  <a:srgbClr val="058295"/>
                </a:solidFill>
                <a:latin typeface="Aloja"/>
                <a:ea typeface="Aloja"/>
                <a:cs typeface="Aloja"/>
                <a:sym typeface="Aloja"/>
              </a:rPr>
              <a:t>Green Promise Competition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540525" y="2073144"/>
            <a:ext cx="16317925" cy="6581775"/>
          </a:xfrm>
          <a:prstGeom prst="rect">
            <a:avLst/>
          </a:prstGeom>
        </p:spPr>
        <p:txBody>
          <a:bodyPr lIns="0" tIns="0" rIns="0" bIns="0" rtlCol="0" anchor="t">
            <a:spAutoFit/>
          </a:bodyPr>
          <a:lstStyle/>
          <a:p>
            <a:pPr algn="l">
              <a:lnSpc>
                <a:spcPts val="4320"/>
              </a:lnSpc>
            </a:pPr>
            <a:r>
              <a:rPr lang="en-US" sz="3600" b="1">
                <a:solidFill>
                  <a:srgbClr val="000000"/>
                </a:solidFill>
                <a:latin typeface="Calibri (MS) Bold"/>
                <a:ea typeface="Calibri (MS) Bold"/>
                <a:cs typeface="Calibri (MS) Bold"/>
                <a:sym typeface="Calibri (MS) Bold"/>
              </a:rPr>
              <a:t>Entries will be judged on:</a:t>
            </a:r>
          </a:p>
          <a:p>
            <a:pPr algn="l">
              <a:lnSpc>
                <a:spcPts val="4320"/>
              </a:lnSpc>
            </a:pPr>
            <a:endParaRPr lang="en-US" sz="3600" b="1">
              <a:solidFill>
                <a:srgbClr val="000000"/>
              </a:solidFill>
              <a:latin typeface="Calibri (MS) Bold"/>
              <a:ea typeface="Calibri (MS) Bold"/>
              <a:cs typeface="Calibri (MS) Bold"/>
              <a:sym typeface="Calibri (MS) Bold"/>
            </a:endParaRP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the sustainability of the promise (can it continue over time?),</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why you have chosen that particular conservation action,</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how it encourages groups of people to work together (both inside and outside of school) to help nature </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how helps people to learn about and care for nature</a:t>
            </a:r>
          </a:p>
          <a:p>
            <a:pPr marL="651510" lvl="1" indent="-325755"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pPr>
            <a:r>
              <a:rPr lang="en-US" sz="3600">
                <a:solidFill>
                  <a:srgbClr val="000000"/>
                </a:solidFill>
                <a:latin typeface="Calibri (MS)"/>
                <a:ea typeface="Calibri (MS)"/>
                <a:cs typeface="Calibri (MS)"/>
                <a:sym typeface="Calibri (MS)"/>
              </a:rPr>
              <a:t>We will also be looking for evidence that you have begun to start your action plan and keep your green promise.</a:t>
            </a:r>
          </a:p>
          <a:p>
            <a:pPr marL="651510" lvl="1" indent="-325755"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pPr>
            <a:r>
              <a:rPr lang="en-US" sz="3600">
                <a:solidFill>
                  <a:srgbClr val="000000"/>
                </a:solidFill>
                <a:latin typeface="Calibri (MS)"/>
                <a:ea typeface="Calibri (MS)"/>
                <a:cs typeface="Calibri (MS)"/>
                <a:sym typeface="Calibri (MS)"/>
              </a:rPr>
              <a:t>Entries need to be sent into xxx wildlife trust by 31st July 2026</a:t>
            </a:r>
          </a:p>
        </p:txBody>
      </p:sp>
      <p:sp>
        <p:nvSpPr>
          <p:cNvPr id="5" name="Freeform 5"/>
          <p:cNvSpPr/>
          <p:nvPr/>
        </p:nvSpPr>
        <p:spPr>
          <a:xfrm>
            <a:off x="14063015" y="7357412"/>
            <a:ext cx="3747314" cy="2595015"/>
          </a:xfrm>
          <a:custGeom>
            <a:avLst/>
            <a:gdLst/>
            <a:ahLst/>
            <a:cxnLst/>
            <a:rect l="l" t="t" r="r" b="b"/>
            <a:pathLst>
              <a:path w="3747314" h="2595015">
                <a:moveTo>
                  <a:pt x="0" y="0"/>
                </a:moveTo>
                <a:lnTo>
                  <a:pt x="3747315" y="0"/>
                </a:lnTo>
                <a:lnTo>
                  <a:pt x="3747315" y="2595015"/>
                </a:lnTo>
                <a:lnTo>
                  <a:pt x="0" y="259501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1028700" y="3839253"/>
            <a:ext cx="16641423" cy="4210050"/>
          </a:xfrm>
          <a:prstGeom prst="rect">
            <a:avLst/>
          </a:prstGeom>
        </p:spPr>
        <p:txBody>
          <a:bodyPr lIns="0" tIns="0" rIns="0" bIns="0" rtlCol="0" anchor="t">
            <a:spAutoFit/>
          </a:bodyPr>
          <a:lstStyle/>
          <a:p>
            <a:pPr algn="l">
              <a:lnSpc>
                <a:spcPts val="4679"/>
              </a:lnSpc>
            </a:pPr>
            <a:endParaRPr/>
          </a:p>
          <a:p>
            <a:pPr algn="l">
              <a:lnSpc>
                <a:spcPts val="4679"/>
              </a:lnSpc>
            </a:pPr>
            <a:r>
              <a:rPr lang="en-US" sz="3899">
                <a:solidFill>
                  <a:srgbClr val="000000"/>
                </a:solidFill>
                <a:latin typeface="Calibri (MS)"/>
                <a:ea typeface="Calibri (MS)"/>
                <a:cs typeface="Calibri (MS)"/>
                <a:sym typeface="Calibri (MS)"/>
              </a:rPr>
              <a:t>1st Prize - £200 Muddy Faces Vouchers</a:t>
            </a:r>
          </a:p>
          <a:p>
            <a:pPr algn="l">
              <a:lnSpc>
                <a:spcPts val="4679"/>
              </a:lnSpc>
            </a:pPr>
            <a:r>
              <a:rPr lang="en-US" sz="3899">
                <a:solidFill>
                  <a:srgbClr val="000000"/>
                </a:solidFill>
                <a:latin typeface="Calibri (MS)"/>
                <a:ea typeface="Calibri (MS)"/>
                <a:cs typeface="Calibri (MS)"/>
                <a:sym typeface="Calibri (MS)"/>
              </a:rPr>
              <a:t>2nd Prize - £100 Muddy Faces Vouchers</a:t>
            </a:r>
          </a:p>
          <a:p>
            <a:pPr algn="l">
              <a:lnSpc>
                <a:spcPts val="4679"/>
              </a:lnSpc>
            </a:pPr>
            <a:r>
              <a:rPr lang="en-US" sz="3899">
                <a:solidFill>
                  <a:srgbClr val="000000"/>
                </a:solidFill>
                <a:latin typeface="Calibri (MS)"/>
                <a:ea typeface="Calibri (MS)"/>
                <a:cs typeface="Calibri (MS)"/>
                <a:sym typeface="Calibri (MS)"/>
              </a:rPr>
              <a:t>3rd Prize - £50 Muddy Faces Vouchers</a:t>
            </a:r>
          </a:p>
          <a:p>
            <a:pPr algn="l">
              <a:lnSpc>
                <a:spcPts val="4679"/>
              </a:lnSpc>
            </a:pPr>
            <a:endParaRPr lang="en-US" sz="3899">
              <a:solidFill>
                <a:srgbClr val="000000"/>
              </a:solidFill>
              <a:latin typeface="Calibri (MS)"/>
              <a:ea typeface="Calibri (MS)"/>
              <a:cs typeface="Calibri (MS)"/>
              <a:sym typeface="Calibri (MS)"/>
            </a:endParaRPr>
          </a:p>
          <a:p>
            <a:pPr algn="l">
              <a:lnSpc>
                <a:spcPts val="4679"/>
              </a:lnSpc>
            </a:pPr>
            <a:r>
              <a:rPr lang="en-US" sz="3899">
                <a:solidFill>
                  <a:srgbClr val="000000"/>
                </a:solidFill>
                <a:latin typeface="Calibri (MS)"/>
                <a:ea typeface="Calibri (MS)"/>
                <a:cs typeface="Calibri (MS)"/>
                <a:sym typeface="Calibri (MS)"/>
              </a:rPr>
              <a:t>Winning entries from each Wildlife Trust will be compiled into a short presentation and shared with Sir David Attenborough. </a:t>
            </a:r>
          </a:p>
        </p:txBody>
      </p:sp>
      <p:sp>
        <p:nvSpPr>
          <p:cNvPr id="5" name="Freeform 5"/>
          <p:cNvSpPr/>
          <p:nvPr/>
        </p:nvSpPr>
        <p:spPr>
          <a:xfrm rot="1004607">
            <a:off x="10157378" y="2242170"/>
            <a:ext cx="6650182" cy="4114800"/>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540525" y="2562903"/>
            <a:ext cx="7828692" cy="1352550"/>
          </a:xfrm>
          <a:prstGeom prst="rect">
            <a:avLst/>
          </a:prstGeom>
        </p:spPr>
        <p:txBody>
          <a:bodyPr lIns="0" tIns="0" rIns="0" bIns="0" rtlCol="0" anchor="t">
            <a:spAutoFit/>
          </a:bodyPr>
          <a:lstStyle/>
          <a:p>
            <a:pPr algn="ctr">
              <a:lnSpc>
                <a:spcPts val="9544"/>
              </a:lnSpc>
              <a:spcBef>
                <a:spcPct val="0"/>
              </a:spcBef>
            </a:pPr>
            <a:r>
              <a:rPr lang="en-US" sz="7953">
                <a:solidFill>
                  <a:srgbClr val="058295"/>
                </a:solidFill>
                <a:latin typeface="Aloja"/>
                <a:ea typeface="Aloja"/>
                <a:cs typeface="Aloja"/>
                <a:sym typeface="Aloja"/>
              </a:rPr>
              <a:t>Prizes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681904" y="1821599"/>
            <a:ext cx="16901275" cy="7781925"/>
          </a:xfrm>
          <a:prstGeom prst="rect">
            <a:avLst/>
          </a:prstGeom>
        </p:spPr>
        <p:txBody>
          <a:bodyPr lIns="0" tIns="0" rIns="0" bIns="0" rtlCol="0" anchor="t">
            <a:spAutoFit/>
          </a:bodyPr>
          <a:lstStyle/>
          <a:p>
            <a:pPr algn="l">
              <a:lnSpc>
                <a:spcPts val="4080"/>
              </a:lnSpc>
            </a:pPr>
            <a:r>
              <a:rPr lang="en-US" sz="3400" b="1">
                <a:solidFill>
                  <a:srgbClr val="000000"/>
                </a:solidFill>
                <a:latin typeface="Calibri (MS) Bold"/>
                <a:ea typeface="Calibri (MS) Bold"/>
                <a:cs typeface="Calibri (MS) Bold"/>
                <a:sym typeface="Calibri (MS) Bold"/>
              </a:rPr>
              <a:t>Example Green Promise:</a:t>
            </a:r>
          </a:p>
          <a:p>
            <a:pPr algn="l">
              <a:lnSpc>
                <a:spcPts val="4080"/>
              </a:lnSpc>
            </a:pPr>
            <a:endParaRPr lang="en-US" sz="3400" b="1">
              <a:solidFill>
                <a:srgbClr val="000000"/>
              </a:solidFill>
              <a:latin typeface="Calibri (MS) Bold"/>
              <a:ea typeface="Calibri (MS) Bold"/>
              <a:cs typeface="Calibri (MS) Bold"/>
              <a:sym typeface="Calibri (MS) Bold"/>
            </a:endParaRPr>
          </a:p>
          <a:p>
            <a:pPr algn="l">
              <a:lnSpc>
                <a:spcPts val="4080"/>
              </a:lnSpc>
            </a:pPr>
            <a:r>
              <a:rPr lang="en-US" sz="3400">
                <a:solidFill>
                  <a:srgbClr val="000000"/>
                </a:solidFill>
                <a:latin typeface="Calibri (MS)"/>
                <a:ea typeface="Calibri (MS)"/>
                <a:cs typeface="Calibri (MS)"/>
                <a:sym typeface="Calibri (MS)"/>
              </a:rPr>
              <a:t>Our green promise is to make our school hedgehog friendly. We know this is important as hedgehogs are now endangered and they need our help to protect their habitats.</a:t>
            </a:r>
          </a:p>
          <a:p>
            <a:pPr algn="l">
              <a:lnSpc>
                <a:spcPts val="4080"/>
              </a:lnSpc>
            </a:pPr>
            <a:endParaRPr lang="en-US" sz="3400">
              <a:solidFill>
                <a:srgbClr val="000000"/>
              </a:solidFill>
              <a:latin typeface="Calibri (MS)"/>
              <a:ea typeface="Calibri (MS)"/>
              <a:cs typeface="Calibri (MS)"/>
              <a:sym typeface="Calibri (MS)"/>
            </a:endParaRPr>
          </a:p>
          <a:p>
            <a:pPr algn="l">
              <a:lnSpc>
                <a:spcPts val="4080"/>
              </a:lnSpc>
            </a:pPr>
            <a:r>
              <a:rPr lang="en-US" sz="3400">
                <a:solidFill>
                  <a:srgbClr val="000000"/>
                </a:solidFill>
                <a:latin typeface="Calibri (MS)"/>
                <a:ea typeface="Calibri (MS)"/>
                <a:cs typeface="Calibri (MS)"/>
                <a:sym typeface="Calibri (MS)"/>
              </a:rPr>
              <a:t>The whole school are working together to help hedgehogs. Each class is taking a different action. Hazel class are leaving out water. Oak class are leaving out food. Beech class are completing litter picks. Sycamore class are checking the football nets each day. Ash class are building log piles and marking out a long grass area.</a:t>
            </a:r>
          </a:p>
          <a:p>
            <a:pPr algn="l">
              <a:lnSpc>
                <a:spcPts val="4080"/>
              </a:lnSpc>
            </a:pPr>
            <a:endParaRPr lang="en-US" sz="3400">
              <a:solidFill>
                <a:srgbClr val="000000"/>
              </a:solidFill>
              <a:latin typeface="Calibri (MS)"/>
              <a:ea typeface="Calibri (MS)"/>
              <a:cs typeface="Calibri (MS)"/>
              <a:sym typeface="Calibri (MS)"/>
            </a:endParaRPr>
          </a:p>
          <a:p>
            <a:pPr algn="l">
              <a:lnSpc>
                <a:spcPts val="4080"/>
              </a:lnSpc>
            </a:pPr>
            <a:r>
              <a:rPr lang="en-US" sz="3400">
                <a:solidFill>
                  <a:srgbClr val="000000"/>
                </a:solidFill>
                <a:latin typeface="Calibri (MS)"/>
                <a:ea typeface="Calibri (MS)"/>
                <a:cs typeface="Calibri (MS)"/>
                <a:sym typeface="Calibri (MS)"/>
              </a:rPr>
              <a:t>Each class are making a leaflet or poster to share our actions with the village and encourage others to help.</a:t>
            </a:r>
          </a:p>
          <a:p>
            <a:pPr algn="l">
              <a:lnSpc>
                <a:spcPts val="4080"/>
              </a:lnSpc>
            </a:pPr>
            <a:endParaRPr lang="en-US" sz="3400">
              <a:solidFill>
                <a:srgbClr val="000000"/>
              </a:solidFill>
              <a:latin typeface="Calibri (MS)"/>
              <a:ea typeface="Calibri (MS)"/>
              <a:cs typeface="Calibri (MS)"/>
              <a:sym typeface="Calibri (MS)"/>
            </a:endParaRPr>
          </a:p>
          <a:p>
            <a:pPr algn="l">
              <a:lnSpc>
                <a:spcPts val="4080"/>
              </a:lnSpc>
            </a:pPr>
            <a:r>
              <a:rPr lang="en-US" sz="3400">
                <a:solidFill>
                  <a:srgbClr val="000000"/>
                </a:solidFill>
                <a:latin typeface="Calibri (MS)"/>
                <a:ea typeface="Calibri (MS)"/>
                <a:cs typeface="Calibri (MS)"/>
                <a:sym typeface="Calibri (MS)"/>
              </a:rPr>
              <a:t>                 We are sending  to xxxx Wildlife Trust photographs of pupils taking action for   </a:t>
            </a:r>
          </a:p>
          <a:p>
            <a:pPr algn="l">
              <a:lnSpc>
                <a:spcPts val="4080"/>
              </a:lnSpc>
            </a:pPr>
            <a:r>
              <a:rPr lang="en-US" sz="3400">
                <a:solidFill>
                  <a:srgbClr val="000000"/>
                </a:solidFill>
                <a:latin typeface="Calibri (MS)"/>
                <a:ea typeface="Calibri (MS)"/>
                <a:cs typeface="Calibri (MS)"/>
                <a:sym typeface="Calibri (MS)"/>
              </a:rPr>
              <a:t>                   hedgehogs, copies of community leaflets, and a poster outlining the full action plan. </a:t>
            </a:r>
          </a:p>
        </p:txBody>
      </p:sp>
      <p:sp>
        <p:nvSpPr>
          <p:cNvPr id="5" name="Freeform 5"/>
          <p:cNvSpPr/>
          <p:nvPr/>
        </p:nvSpPr>
        <p:spPr>
          <a:xfrm>
            <a:off x="0" y="8467274"/>
            <a:ext cx="2185909" cy="1582052"/>
          </a:xfrm>
          <a:custGeom>
            <a:avLst/>
            <a:gdLst/>
            <a:ahLst/>
            <a:cxnLst/>
            <a:rect l="l" t="t" r="r" b="b"/>
            <a:pathLst>
              <a:path w="2185909" h="1582052">
                <a:moveTo>
                  <a:pt x="0" y="0"/>
                </a:moveTo>
                <a:lnTo>
                  <a:pt x="2185909" y="0"/>
                </a:lnTo>
                <a:lnTo>
                  <a:pt x="2185909" y="1582052"/>
                </a:lnTo>
                <a:lnTo>
                  <a:pt x="0" y="158205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Freeform 4"/>
          <p:cNvSpPr/>
          <p:nvPr/>
        </p:nvSpPr>
        <p:spPr>
          <a:xfrm>
            <a:off x="14118573" y="5369984"/>
            <a:ext cx="3847338" cy="4114800"/>
          </a:xfrm>
          <a:custGeom>
            <a:avLst/>
            <a:gdLst/>
            <a:ahLst/>
            <a:cxnLst/>
            <a:rect l="l" t="t" r="r" b="b"/>
            <a:pathLst>
              <a:path w="3847338" h="4114800">
                <a:moveTo>
                  <a:pt x="0" y="0"/>
                </a:moveTo>
                <a:lnTo>
                  <a:pt x="3847338" y="0"/>
                </a:lnTo>
                <a:lnTo>
                  <a:pt x="3847338"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3166977" y="2568177"/>
            <a:ext cx="12875265" cy="1514475"/>
          </a:xfrm>
          <a:prstGeom prst="rect">
            <a:avLst/>
          </a:prstGeom>
        </p:spPr>
        <p:txBody>
          <a:bodyPr lIns="0" tIns="0" rIns="0" bIns="0" rtlCol="0" anchor="t">
            <a:spAutoFit/>
          </a:bodyPr>
          <a:lstStyle/>
          <a:p>
            <a:pPr algn="ctr">
              <a:lnSpc>
                <a:spcPts val="5639"/>
              </a:lnSpc>
            </a:pPr>
            <a:r>
              <a:rPr lang="en-US" sz="4699">
                <a:solidFill>
                  <a:srgbClr val="058295"/>
                </a:solidFill>
                <a:latin typeface="Aloja"/>
                <a:ea typeface="Aloja"/>
                <a:cs typeface="Aloja"/>
                <a:sym typeface="Aloja"/>
              </a:rPr>
              <a:t>Can we think of some ideas for our Green Promise entry?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823736" y="2012369"/>
            <a:ext cx="10198352" cy="6858000"/>
          </a:xfrm>
          <a:prstGeom prst="rect">
            <a:avLst/>
          </a:prstGeom>
        </p:spPr>
        <p:txBody>
          <a:bodyPr lIns="0" tIns="0" rIns="0" bIns="0" rtlCol="0" anchor="t">
            <a:spAutoFit/>
          </a:bodyPr>
          <a:lstStyle/>
          <a:p>
            <a:pPr algn="l">
              <a:lnSpc>
                <a:spcPts val="3840"/>
              </a:lnSpc>
            </a:pPr>
            <a:r>
              <a:rPr lang="en-US" sz="3200" b="1">
                <a:solidFill>
                  <a:srgbClr val="000000"/>
                </a:solidFill>
                <a:latin typeface="Calibri (MS) Bold"/>
                <a:ea typeface="Calibri (MS) Bold"/>
                <a:cs typeface="Calibri (MS) Bold"/>
                <a:sym typeface="Calibri (MS) Bold"/>
              </a:rPr>
              <a:t>Reflection:</a:t>
            </a:r>
          </a:p>
          <a:p>
            <a:pPr algn="l">
              <a:lnSpc>
                <a:spcPts val="3840"/>
              </a:lnSpc>
            </a:pPr>
            <a:endParaRPr lang="en-US" sz="3200" b="1">
              <a:solidFill>
                <a:srgbClr val="000000"/>
              </a:solidFill>
              <a:latin typeface="Calibri (MS) Bold"/>
              <a:ea typeface="Calibri (MS) Bold"/>
              <a:cs typeface="Calibri (MS) Bold"/>
              <a:sym typeface="Calibri (MS) Bold"/>
            </a:endParaRPr>
          </a:p>
          <a:p>
            <a:pPr algn="l">
              <a:lnSpc>
                <a:spcPts val="3840"/>
              </a:lnSpc>
            </a:pPr>
            <a:r>
              <a:rPr lang="en-US" sz="3200">
                <a:solidFill>
                  <a:srgbClr val="000000"/>
                </a:solidFill>
                <a:latin typeface="Calibri (MS)"/>
                <a:ea typeface="Calibri (MS)"/>
                <a:cs typeface="Calibri (MS)"/>
                <a:sym typeface="Calibri (MS)"/>
              </a:rPr>
              <a:t>Let us be grateful for the beauty and wonder of nature; all the wonderfully wild places, plants and animals.</a:t>
            </a:r>
          </a:p>
          <a:p>
            <a:pPr algn="l">
              <a:lnSpc>
                <a:spcPts val="3840"/>
              </a:lnSpc>
            </a:pPr>
            <a:endParaRPr lang="en-US" sz="3200">
              <a:solidFill>
                <a:srgbClr val="000000"/>
              </a:solidFill>
              <a:latin typeface="Calibri (MS)"/>
              <a:ea typeface="Calibri (MS)"/>
              <a:cs typeface="Calibri (MS)"/>
              <a:sym typeface="Calibri (MS)"/>
            </a:endParaRPr>
          </a:p>
          <a:p>
            <a:pPr algn="l">
              <a:lnSpc>
                <a:spcPts val="3840"/>
              </a:lnSpc>
            </a:pPr>
            <a:r>
              <a:rPr lang="en-US" sz="3200">
                <a:solidFill>
                  <a:srgbClr val="000000"/>
                </a:solidFill>
                <a:latin typeface="Calibri (MS)"/>
                <a:ea typeface="Calibri (MS)"/>
                <a:cs typeface="Calibri (MS)"/>
                <a:sym typeface="Calibri (MS)"/>
              </a:rPr>
              <a:t>Let us be more like Sir David Attenborough – use him and his wisdom as inspiration for making positive choices to act for nature and restore the wild. </a:t>
            </a:r>
          </a:p>
          <a:p>
            <a:pPr algn="l">
              <a:lnSpc>
                <a:spcPts val="3840"/>
              </a:lnSpc>
            </a:pPr>
            <a:endParaRPr lang="en-US" sz="3200">
              <a:solidFill>
                <a:srgbClr val="000000"/>
              </a:solidFill>
              <a:latin typeface="Calibri (MS)"/>
              <a:ea typeface="Calibri (MS)"/>
              <a:cs typeface="Calibri (MS)"/>
              <a:sym typeface="Calibri (MS)"/>
            </a:endParaRPr>
          </a:p>
          <a:p>
            <a:pPr algn="l">
              <a:lnSpc>
                <a:spcPts val="3840"/>
              </a:lnSpc>
            </a:pPr>
            <a:r>
              <a:rPr lang="en-US" sz="3200">
                <a:solidFill>
                  <a:srgbClr val="000000"/>
                </a:solidFill>
                <a:latin typeface="Calibri (MS)"/>
                <a:ea typeface="Calibri (MS)"/>
                <a:cs typeface="Calibri (MS)"/>
                <a:sym typeface="Calibri (MS)"/>
              </a:rPr>
              <a:t>Let us think wisely and creatively, to work together as a community, to make a thoughtful, inspired Green Promise.</a:t>
            </a:r>
          </a:p>
          <a:p>
            <a:pPr algn="l">
              <a:lnSpc>
                <a:spcPts val="3840"/>
              </a:lnSpc>
            </a:pPr>
            <a:endParaRPr lang="en-US" sz="3200">
              <a:solidFill>
                <a:srgbClr val="000000"/>
              </a:solidFill>
              <a:latin typeface="Calibri (MS)"/>
              <a:ea typeface="Calibri (MS)"/>
              <a:cs typeface="Calibri (MS)"/>
              <a:sym typeface="Calibri (MS)"/>
            </a:endParaRPr>
          </a:p>
          <a:p>
            <a:pPr algn="l">
              <a:lnSpc>
                <a:spcPts val="3840"/>
              </a:lnSpc>
            </a:pPr>
            <a:r>
              <a:rPr lang="en-US" sz="3200">
                <a:solidFill>
                  <a:srgbClr val="000000"/>
                </a:solidFill>
                <a:latin typeface="Calibri (MS)"/>
                <a:ea typeface="Calibri (MS)"/>
                <a:cs typeface="Calibri (MS)"/>
                <a:sym typeface="Calibri (MS)"/>
              </a:rPr>
              <a:t>Our Green Promise is your chance to help nature, work together, and make a real difference to the world.</a:t>
            </a:r>
          </a:p>
        </p:txBody>
      </p:sp>
      <p:sp>
        <p:nvSpPr>
          <p:cNvPr id="5" name="Freeform 5"/>
          <p:cNvSpPr/>
          <p:nvPr/>
        </p:nvSpPr>
        <p:spPr>
          <a:xfrm>
            <a:off x="11022088" y="293551"/>
            <a:ext cx="10818348" cy="9993449"/>
          </a:xfrm>
          <a:custGeom>
            <a:avLst/>
            <a:gdLst/>
            <a:ahLst/>
            <a:cxnLst/>
            <a:rect l="l" t="t" r="r" b="b"/>
            <a:pathLst>
              <a:path w="10818348" h="9993449">
                <a:moveTo>
                  <a:pt x="0" y="0"/>
                </a:moveTo>
                <a:lnTo>
                  <a:pt x="10818348" y="0"/>
                </a:lnTo>
                <a:lnTo>
                  <a:pt x="10818348" y="9993449"/>
                </a:lnTo>
                <a:lnTo>
                  <a:pt x="0" y="999344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2"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3134316" y="3236995"/>
            <a:ext cx="5491782" cy="519713"/>
          </a:xfrm>
          <a:prstGeom prst="rect">
            <a:avLst/>
          </a:prstGeom>
        </p:spPr>
        <p:txBody>
          <a:bodyPr lIns="0" tIns="0" rIns="0" bIns="0" rtlCol="0" anchor="t">
            <a:spAutoFit/>
          </a:bodyPr>
          <a:lstStyle/>
          <a:p>
            <a:pPr algn="l">
              <a:lnSpc>
                <a:spcPts val="3240"/>
              </a:lnSpc>
            </a:pPr>
            <a:r>
              <a:rPr lang="en-US" sz="2700">
                <a:solidFill>
                  <a:srgbClr val="000000"/>
                </a:solidFill>
                <a:latin typeface="Calibri (MS)"/>
                <a:ea typeface="Calibri (MS)"/>
                <a:cs typeface="Calibri (MS)"/>
                <a:sym typeface="Calibri (MS)"/>
              </a:rPr>
              <a:t>Wildlife Trusts Promotional slide</a:t>
            </a:r>
          </a:p>
        </p:txBody>
      </p:sp>
      <p:grpSp>
        <p:nvGrpSpPr>
          <p:cNvPr id="5" name="Group 5"/>
          <p:cNvGrpSpPr/>
          <p:nvPr/>
        </p:nvGrpSpPr>
        <p:grpSpPr>
          <a:xfrm>
            <a:off x="0" y="7769247"/>
            <a:ext cx="18288000" cy="2517753"/>
            <a:chOff x="0" y="0"/>
            <a:chExt cx="24384000" cy="3357004"/>
          </a:xfrm>
        </p:grpSpPr>
        <p:sp>
          <p:nvSpPr>
            <p:cNvPr id="6" name="Freeform 6"/>
            <p:cNvSpPr/>
            <p:nvPr/>
          </p:nvSpPr>
          <p:spPr>
            <a:xfrm>
              <a:off x="0" y="0"/>
              <a:ext cx="24384000" cy="3356991"/>
            </a:xfrm>
            <a:custGeom>
              <a:avLst/>
              <a:gdLst/>
              <a:ahLst/>
              <a:cxnLst/>
              <a:rect l="l" t="t" r="r" b="b"/>
              <a:pathLst>
                <a:path w="24384000" h="3356991">
                  <a:moveTo>
                    <a:pt x="0" y="0"/>
                  </a:moveTo>
                  <a:lnTo>
                    <a:pt x="24384000" y="0"/>
                  </a:lnTo>
                  <a:lnTo>
                    <a:pt x="24384000" y="3356991"/>
                  </a:lnTo>
                  <a:lnTo>
                    <a:pt x="0" y="335699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2"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1790824" y="1570025"/>
            <a:ext cx="15522788" cy="8414175"/>
          </a:xfrm>
          <a:prstGeom prst="rect">
            <a:avLst/>
          </a:prstGeom>
        </p:spPr>
        <p:txBody>
          <a:bodyPr lIns="0" tIns="0" rIns="0" bIns="0" rtlCol="0" anchor="t">
            <a:spAutoFit/>
          </a:bodyPr>
          <a:lstStyle/>
          <a:p>
            <a:pPr algn="l">
              <a:lnSpc>
                <a:spcPts val="3240"/>
              </a:lnSpc>
            </a:pPr>
            <a:r>
              <a:rPr lang="en-US" sz="2700">
                <a:solidFill>
                  <a:srgbClr val="000000"/>
                </a:solidFill>
                <a:latin typeface="Calibri (MS)"/>
                <a:ea typeface="Calibri (MS)"/>
                <a:cs typeface="Calibri (MS)"/>
                <a:sym typeface="Calibri (MS)"/>
              </a:rPr>
              <a:t>References:</a:t>
            </a:r>
          </a:p>
          <a:p>
            <a:pPr algn="l">
              <a:lnSpc>
                <a:spcPts val="3240"/>
              </a:lnSpc>
            </a:pPr>
            <a:endParaRPr lang="en-US" sz="2700">
              <a:solidFill>
                <a:srgbClr val="000000"/>
              </a:solidFill>
              <a:latin typeface="Calibri (MS)"/>
              <a:ea typeface="Calibri (MS)"/>
              <a:cs typeface="Calibri (MS)"/>
              <a:sym typeface="Calibri (MS)"/>
            </a:endParaRPr>
          </a:p>
          <a:p>
            <a:pPr algn="l">
              <a:lnSpc>
                <a:spcPts val="3240"/>
              </a:lnSpc>
            </a:pPr>
            <a:r>
              <a:rPr lang="en-US" sz="2700">
                <a:solidFill>
                  <a:srgbClr val="000000"/>
                </a:solidFill>
                <a:latin typeface="Calibri (MS)"/>
                <a:ea typeface="Calibri (MS)"/>
                <a:cs typeface="Calibri (MS)"/>
                <a:sym typeface="Calibri (MS)"/>
              </a:rPr>
              <a:t>Websites:</a:t>
            </a:r>
          </a:p>
          <a:p>
            <a:pPr algn="l">
              <a:lnSpc>
                <a:spcPts val="3240"/>
              </a:lnSpc>
            </a:pPr>
            <a:r>
              <a:rPr lang="en-US" sz="2700" u="sng">
                <a:solidFill>
                  <a:srgbClr val="0563C1"/>
                </a:solidFill>
                <a:latin typeface="Calibri (MS)"/>
                <a:ea typeface="Calibri (MS)"/>
                <a:cs typeface="Calibri (MS)"/>
                <a:sym typeface="Calibri (MS)"/>
                <a:hlinkClick r:id="rId3" tooltip="https://www.discoverwildlife.com/people/sir-david-attenborough-key-moments-in-his-career-so-far?_gl=1*1jmih8y*_ga*NDEwNTMzMzEuMTc2NDc1MzMyMw..*_ga_TELB6ZBBE3*czE3NzU3NDU4MzckbzQkZzAkdDE3NzU3NDU4MzkkajYwJGwwJGgw"/>
              </a:rPr>
              <a:t>Sir David Attenborough – key moments in his career so far - Discover Wildlife</a:t>
            </a:r>
          </a:p>
          <a:p>
            <a:pPr algn="l">
              <a:lnSpc>
                <a:spcPts val="3240"/>
              </a:lnSpc>
            </a:pPr>
            <a:r>
              <a:rPr lang="en-US" sz="2700" u="sng">
                <a:solidFill>
                  <a:srgbClr val="0563C1"/>
                </a:solidFill>
                <a:latin typeface="Calibri (MS)"/>
                <a:ea typeface="Calibri (MS)"/>
                <a:cs typeface="Calibri (MS)"/>
                <a:sym typeface="Calibri (MS)"/>
                <a:hlinkClick r:id="rId4" tooltip="https://www.countryfile.com/famous-people/who-is-sir-david-attenborough"/>
              </a:rPr>
              <a:t>Who is Sir David Attenborough? Everything you need to know about the nature broadcaster and cultural icon | Countryfile.com</a:t>
            </a:r>
          </a:p>
          <a:p>
            <a:pPr algn="l">
              <a:lnSpc>
                <a:spcPts val="3240"/>
              </a:lnSpc>
            </a:pPr>
            <a:r>
              <a:rPr lang="en-US" sz="2700" u="sng">
                <a:solidFill>
                  <a:srgbClr val="0563C1"/>
                </a:solidFill>
                <a:latin typeface="Calibri (MS)"/>
                <a:ea typeface="Calibri (MS)"/>
                <a:cs typeface="Calibri (MS)"/>
                <a:sym typeface="Calibri (MS)"/>
                <a:hlinkClick r:id="rId5" tooltip="https://en.wikipedia.org/wiki/David_Attenborough"/>
              </a:rPr>
              <a:t>David Attenborough - Wikipedia</a:t>
            </a:r>
          </a:p>
          <a:p>
            <a:pPr algn="l">
              <a:lnSpc>
                <a:spcPts val="3240"/>
              </a:lnSpc>
            </a:pPr>
            <a:r>
              <a:rPr lang="en-US" sz="2700" u="sng">
                <a:solidFill>
                  <a:srgbClr val="0563C1"/>
                </a:solidFill>
                <a:latin typeface="Calibri (MS)"/>
                <a:ea typeface="Calibri (MS)"/>
                <a:cs typeface="Calibri (MS)"/>
                <a:sym typeface="Calibri (MS)"/>
                <a:hlinkClick r:id="rId6" tooltip="https://www.findmypast.com/blog/history/david-attenborough-family-tree"/>
              </a:rPr>
              <a:t>Journey from humble roots to national stardom with David Attenborough's family tree | Blog | Findmypast.com</a:t>
            </a:r>
          </a:p>
          <a:p>
            <a:pPr algn="l">
              <a:lnSpc>
                <a:spcPts val="3240"/>
              </a:lnSpc>
            </a:pPr>
            <a:r>
              <a:rPr lang="en-US" sz="2700" u="sng">
                <a:solidFill>
                  <a:srgbClr val="0563C1"/>
                </a:solidFill>
                <a:latin typeface="Calibri (MS)"/>
                <a:ea typeface="Calibri (MS)"/>
                <a:cs typeface="Calibri (MS)"/>
                <a:sym typeface="Calibri (MS)"/>
                <a:hlinkClick r:id="rId7" tooltip="https://www.thetimelinegeek.com/sir-david-attenborough-1926-present-day/"/>
              </a:rPr>
              <a:t>Sir David Attenborough Timeline 1926-Present Day</a:t>
            </a:r>
          </a:p>
          <a:p>
            <a:pPr algn="l">
              <a:lnSpc>
                <a:spcPts val="3240"/>
              </a:lnSpc>
            </a:pPr>
            <a:endParaRPr lang="en-US" sz="2700" u="sng">
              <a:solidFill>
                <a:srgbClr val="0563C1"/>
              </a:solidFill>
              <a:latin typeface="Calibri (MS)"/>
              <a:ea typeface="Calibri (MS)"/>
              <a:cs typeface="Calibri (MS)"/>
              <a:sym typeface="Calibri (MS)"/>
              <a:hlinkClick r:id="rId7" tooltip="https://www.thetimelinegeek.com/sir-david-attenborough-1926-present-day/"/>
            </a:endParaRPr>
          </a:p>
          <a:p>
            <a:pPr algn="l">
              <a:lnSpc>
                <a:spcPts val="3240"/>
              </a:lnSpc>
            </a:pPr>
            <a:r>
              <a:rPr lang="en-US" sz="2700">
                <a:solidFill>
                  <a:srgbClr val="000000"/>
                </a:solidFill>
                <a:latin typeface="Calibri (MS)"/>
                <a:ea typeface="Calibri (MS)"/>
                <a:cs typeface="Calibri (MS)"/>
                <a:sym typeface="Calibri (MS)"/>
              </a:rPr>
              <a:t>Film:</a:t>
            </a:r>
          </a:p>
          <a:p>
            <a:pPr algn="l">
              <a:lnSpc>
                <a:spcPts val="3240"/>
              </a:lnSpc>
            </a:pPr>
            <a:r>
              <a:rPr lang="en-US" sz="2700">
                <a:solidFill>
                  <a:srgbClr val="000000"/>
                </a:solidFill>
                <a:latin typeface="Calibri (MS)"/>
                <a:ea typeface="Calibri (MS)"/>
                <a:cs typeface="Calibri (MS)"/>
                <a:sym typeface="Calibri (MS)"/>
              </a:rPr>
              <a:t>David Attenborough: A life on our planet (2020) Directed by Jonnie Hughes, produced by Silverback Films, WWF</a:t>
            </a:r>
          </a:p>
          <a:p>
            <a:pPr algn="l">
              <a:lnSpc>
                <a:spcPts val="3240"/>
              </a:lnSpc>
            </a:pPr>
            <a:endParaRPr lang="en-US" sz="2700">
              <a:solidFill>
                <a:srgbClr val="000000"/>
              </a:solidFill>
              <a:latin typeface="Calibri (MS)"/>
              <a:ea typeface="Calibri (MS)"/>
              <a:cs typeface="Calibri (MS)"/>
              <a:sym typeface="Calibri (MS)"/>
            </a:endParaRPr>
          </a:p>
          <a:p>
            <a:pPr algn="l">
              <a:lnSpc>
                <a:spcPts val="3240"/>
              </a:lnSpc>
            </a:pPr>
            <a:r>
              <a:rPr lang="en-US" sz="2700">
                <a:solidFill>
                  <a:srgbClr val="000000"/>
                </a:solidFill>
                <a:latin typeface="Calibri (MS)"/>
                <a:ea typeface="Calibri (MS)"/>
                <a:cs typeface="Calibri (MS)"/>
                <a:sym typeface="Calibri (MS)"/>
              </a:rPr>
              <a:t>Books:</a:t>
            </a:r>
          </a:p>
          <a:p>
            <a:pPr algn="l">
              <a:lnSpc>
                <a:spcPts val="3240"/>
              </a:lnSpc>
            </a:pPr>
            <a:r>
              <a:rPr lang="en-US" sz="2700">
                <a:solidFill>
                  <a:srgbClr val="000000"/>
                </a:solidFill>
                <a:latin typeface="Calibri (MS)"/>
                <a:ea typeface="Calibri (MS)"/>
                <a:cs typeface="Calibri (MS)"/>
                <a:sym typeface="Calibri (MS)"/>
              </a:rPr>
              <a:t>Rocco H &amp; Rocco J (2024) </a:t>
            </a:r>
            <a:r>
              <a:rPr lang="en-US" sz="2700" i="1">
                <a:solidFill>
                  <a:srgbClr val="000000"/>
                </a:solidFill>
                <a:latin typeface="Calibri (MS) Italics"/>
                <a:ea typeface="Calibri (MS) Italics"/>
                <a:cs typeface="Calibri (MS) Italics"/>
                <a:sym typeface="Calibri (MS) Italics"/>
              </a:rPr>
              <a:t>Wild Planet: The inspiring life and wisdom of Sir David Attenborough; </a:t>
            </a:r>
            <a:r>
              <a:rPr lang="en-US" sz="2700">
                <a:solidFill>
                  <a:srgbClr val="000000"/>
                </a:solidFill>
                <a:latin typeface="Calibri (MS)"/>
                <a:ea typeface="Calibri (MS)"/>
                <a:cs typeface="Calibri (MS)"/>
                <a:sym typeface="Calibri (MS)"/>
              </a:rPr>
              <a:t>Rock the Boat</a:t>
            </a:r>
          </a:p>
          <a:p>
            <a:pPr algn="l">
              <a:lnSpc>
                <a:spcPts val="3240"/>
              </a:lnSpc>
            </a:pPr>
            <a:r>
              <a:rPr lang="en-US" sz="2700">
                <a:solidFill>
                  <a:srgbClr val="000000"/>
                </a:solidFill>
                <a:latin typeface="Calibri (MS)"/>
                <a:ea typeface="Calibri (MS)"/>
                <a:cs typeface="Calibri (MS)"/>
                <a:sym typeface="Calibri (MS)"/>
              </a:rPr>
              <a:t>Attenborough, D (2022) </a:t>
            </a:r>
            <a:r>
              <a:rPr lang="en-US" sz="2700" i="1">
                <a:solidFill>
                  <a:srgbClr val="000000"/>
                </a:solidFill>
                <a:latin typeface="Calibri (MS) Italics"/>
                <a:ea typeface="Calibri (MS) Italics"/>
                <a:cs typeface="Calibri (MS) Italics"/>
                <a:sym typeface="Calibri (MS) Italics"/>
              </a:rPr>
              <a:t>A life on our planet: my witness statement and vision for the future; </a:t>
            </a:r>
            <a:r>
              <a:rPr lang="en-US" sz="2700">
                <a:solidFill>
                  <a:srgbClr val="000000"/>
                </a:solidFill>
                <a:latin typeface="Calibri (MS)"/>
                <a:ea typeface="Calibri (MS)"/>
                <a:cs typeface="Calibri (MS)"/>
                <a:sym typeface="Calibri (MS)"/>
              </a:rPr>
              <a:t>Hachette Book Group, Inc.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769247"/>
            <a:ext cx="18288000" cy="2517753"/>
            <a:chOff x="0" y="0"/>
            <a:chExt cx="24384000" cy="3357004"/>
          </a:xfrm>
        </p:grpSpPr>
        <p:sp>
          <p:nvSpPr>
            <p:cNvPr id="3" name="Freeform 3"/>
            <p:cNvSpPr/>
            <p:nvPr/>
          </p:nvSpPr>
          <p:spPr>
            <a:xfrm>
              <a:off x="0" y="0"/>
              <a:ext cx="24384000" cy="3356991"/>
            </a:xfrm>
            <a:custGeom>
              <a:avLst/>
              <a:gdLst/>
              <a:ahLst/>
              <a:cxnLst/>
              <a:rect l="l" t="t" r="r" b="b"/>
              <a:pathLst>
                <a:path w="24384000" h="3356991">
                  <a:moveTo>
                    <a:pt x="0" y="0"/>
                  </a:moveTo>
                  <a:lnTo>
                    <a:pt x="24384000" y="0"/>
                  </a:lnTo>
                  <a:lnTo>
                    <a:pt x="24384000" y="3356991"/>
                  </a:lnTo>
                  <a:lnTo>
                    <a:pt x="0" y="335699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4" name="AutoShape 4"/>
          <p:cNvSpPr/>
          <p:nvPr/>
        </p:nvSpPr>
        <p:spPr>
          <a:xfrm rot="9240">
            <a:off x="3586277" y="1517885"/>
            <a:ext cx="14154836" cy="0"/>
          </a:xfrm>
          <a:prstGeom prst="line">
            <a:avLst/>
          </a:prstGeom>
          <a:ln w="19050" cap="rnd">
            <a:solidFill>
              <a:srgbClr val="058295"/>
            </a:solidFill>
            <a:prstDash val="solid"/>
            <a:headEnd type="none" w="sm" len="sm"/>
            <a:tailEnd type="none" w="sm" len="sm"/>
          </a:ln>
        </p:spPr>
        <p:txBody>
          <a:bodyPr/>
          <a:lstStyle/>
          <a:p>
            <a:endParaRPr lang="en-GB"/>
          </a:p>
        </p:txBody>
      </p:sp>
      <p:grpSp>
        <p:nvGrpSpPr>
          <p:cNvPr id="5" name="Group 5"/>
          <p:cNvGrpSpPr/>
          <p:nvPr/>
        </p:nvGrpSpPr>
        <p:grpSpPr>
          <a:xfrm>
            <a:off x="540525" y="330946"/>
            <a:ext cx="2815942" cy="1330909"/>
            <a:chOff x="0" y="0"/>
            <a:chExt cx="3754590" cy="1774546"/>
          </a:xfrm>
        </p:grpSpPr>
        <p:sp>
          <p:nvSpPr>
            <p:cNvPr id="6" name="Freeform 6"/>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4"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7" name="TextBox 7"/>
          <p:cNvSpPr txBox="1"/>
          <p:nvPr/>
        </p:nvSpPr>
        <p:spPr>
          <a:xfrm>
            <a:off x="3553920" y="745817"/>
            <a:ext cx="13933808" cy="611019"/>
          </a:xfrm>
          <a:prstGeom prst="rect">
            <a:avLst/>
          </a:prstGeom>
        </p:spPr>
        <p:txBody>
          <a:bodyPr lIns="0" tIns="0" rIns="0" bIns="0" rtlCol="0" anchor="t">
            <a:spAutoFit/>
          </a:bodyPr>
          <a:lstStyle/>
          <a:p>
            <a:pPr algn="l">
              <a:lnSpc>
                <a:spcPts val="4536"/>
              </a:lnSpc>
            </a:pPr>
            <a:r>
              <a:rPr lang="en-US" sz="4200">
                <a:solidFill>
                  <a:srgbClr val="058295"/>
                </a:solidFill>
                <a:latin typeface="Arimo"/>
                <a:ea typeface="Arimo"/>
                <a:cs typeface="Arimo"/>
                <a:sym typeface="Arimo"/>
              </a:rPr>
              <a:t>How to use this pack</a:t>
            </a:r>
          </a:p>
        </p:txBody>
      </p:sp>
      <p:sp>
        <p:nvSpPr>
          <p:cNvPr id="8" name="TextBox 8"/>
          <p:cNvSpPr txBox="1"/>
          <p:nvPr/>
        </p:nvSpPr>
        <p:spPr>
          <a:xfrm>
            <a:off x="2377440" y="3079433"/>
            <a:ext cx="13533120" cy="2420779"/>
          </a:xfrm>
          <a:prstGeom prst="rect">
            <a:avLst/>
          </a:prstGeom>
        </p:spPr>
        <p:txBody>
          <a:bodyPr lIns="0" tIns="0" rIns="0" bIns="0" rtlCol="0" anchor="t">
            <a:spAutoFit/>
          </a:bodyPr>
          <a:lstStyle/>
          <a:p>
            <a:pPr marL="868680" lvl="1" indent="-434340" algn="l">
              <a:lnSpc>
                <a:spcPts val="5184"/>
              </a:lnSpc>
              <a:buFont typeface="Arial"/>
              <a:buChar char="•"/>
            </a:pPr>
            <a:r>
              <a:rPr lang="en-US" sz="4800">
                <a:solidFill>
                  <a:srgbClr val="000000"/>
                </a:solidFill>
                <a:latin typeface="Calibri (MS)"/>
                <a:ea typeface="Calibri (MS)"/>
                <a:cs typeface="Calibri (MS)"/>
                <a:sym typeface="Calibri (MS)"/>
              </a:rPr>
              <a:t>This pack includes slides,  a script and links to The Wildlife Trusts 100ᵗʰ Birthday competition. </a:t>
            </a:r>
          </a:p>
          <a:p>
            <a:pPr marL="868680" lvl="1" indent="-434340" algn="l">
              <a:lnSpc>
                <a:spcPts val="5184"/>
              </a:lnSpc>
              <a:buFont typeface="Arial"/>
              <a:buChar char="•"/>
            </a:pPr>
            <a:r>
              <a:rPr lang="en-US" sz="4800">
                <a:solidFill>
                  <a:srgbClr val="000000"/>
                </a:solidFill>
                <a:latin typeface="Calibri (MS)"/>
                <a:ea typeface="Calibri (MS)"/>
                <a:cs typeface="Calibri (MS)"/>
                <a:sym typeface="Calibri (MS)"/>
              </a:rPr>
              <a:t>The script is included in the notes and has also been sent as a separate PDF document. The pack is designed to be used to celebrate Sir David's 100th Birthday. It does not have to be used on his birthday but close to it would be helpful.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9240">
            <a:off x="3586277" y="1517885"/>
            <a:ext cx="14154836" cy="0"/>
          </a:xfrm>
          <a:prstGeom prst="line">
            <a:avLst/>
          </a:prstGeom>
          <a:ln w="19050" cap="rnd">
            <a:solidFill>
              <a:srgbClr val="058295"/>
            </a:solidFill>
            <a:prstDash val="solid"/>
            <a:headEnd type="none" w="sm" len="sm"/>
            <a:tailEnd type="none" w="sm" len="sm"/>
          </a:ln>
        </p:spPr>
        <p:txBody>
          <a:bodyPr/>
          <a:lstStyle/>
          <a:p>
            <a:endParaRPr lang="en-GB"/>
          </a:p>
        </p:txBody>
      </p:sp>
      <p:grpSp>
        <p:nvGrpSpPr>
          <p:cNvPr id="3" name="Group 3"/>
          <p:cNvGrpSpPr/>
          <p:nvPr/>
        </p:nvGrpSpPr>
        <p:grpSpPr>
          <a:xfrm>
            <a:off x="540525" y="330946"/>
            <a:ext cx="2815942" cy="1330909"/>
            <a:chOff x="0" y="0"/>
            <a:chExt cx="3754590" cy="1774546"/>
          </a:xfrm>
        </p:grpSpPr>
        <p:sp>
          <p:nvSpPr>
            <p:cNvPr id="4" name="Freeform 4"/>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grpSp>
        <p:nvGrpSpPr>
          <p:cNvPr id="5" name="Group 5"/>
          <p:cNvGrpSpPr/>
          <p:nvPr/>
        </p:nvGrpSpPr>
        <p:grpSpPr>
          <a:xfrm rot="-10800000">
            <a:off x="5453739" y="1628689"/>
            <a:ext cx="6628524" cy="6628524"/>
            <a:chOff x="0" y="0"/>
            <a:chExt cx="8838032" cy="8838032"/>
          </a:xfrm>
        </p:grpSpPr>
        <p:sp>
          <p:nvSpPr>
            <p:cNvPr id="6" name="Freeform 6"/>
            <p:cNvSpPr/>
            <p:nvPr/>
          </p:nvSpPr>
          <p:spPr>
            <a:xfrm>
              <a:off x="0" y="0"/>
              <a:ext cx="8838057" cy="8837930"/>
            </a:xfrm>
            <a:custGeom>
              <a:avLst/>
              <a:gdLst/>
              <a:ahLst/>
              <a:cxnLst/>
              <a:rect l="l" t="t" r="r" b="b"/>
              <a:pathLst>
                <a:path w="8838057" h="8837930">
                  <a:moveTo>
                    <a:pt x="0" y="4418965"/>
                  </a:moveTo>
                  <a:cubicBezTo>
                    <a:pt x="0" y="1978406"/>
                    <a:pt x="1978406" y="0"/>
                    <a:pt x="4418965" y="0"/>
                  </a:cubicBezTo>
                  <a:cubicBezTo>
                    <a:pt x="5892038" y="0"/>
                    <a:pt x="7364984" y="0"/>
                    <a:pt x="8838057" y="0"/>
                  </a:cubicBezTo>
                  <a:cubicBezTo>
                    <a:pt x="8838057" y="1472946"/>
                    <a:pt x="8838057" y="2946019"/>
                    <a:pt x="8838057" y="4418965"/>
                  </a:cubicBezTo>
                  <a:cubicBezTo>
                    <a:pt x="8838057" y="6859524"/>
                    <a:pt x="6859651" y="8837930"/>
                    <a:pt x="4419092" y="8837930"/>
                  </a:cubicBezTo>
                  <a:cubicBezTo>
                    <a:pt x="1978532" y="8837930"/>
                    <a:pt x="0" y="6859524"/>
                    <a:pt x="0" y="4418965"/>
                  </a:cubicBezTo>
                  <a:close/>
                </a:path>
              </a:pathLst>
            </a:custGeom>
            <a:solidFill>
              <a:srgbClr val="058295"/>
            </a:solidFill>
          </p:spPr>
          <p:txBody>
            <a:bodyPr/>
            <a:lstStyle/>
            <a:p>
              <a:endParaRPr lang="en-GB"/>
            </a:p>
          </p:txBody>
        </p:sp>
      </p:grpSp>
      <p:sp>
        <p:nvSpPr>
          <p:cNvPr id="7" name="Freeform 7"/>
          <p:cNvSpPr/>
          <p:nvPr/>
        </p:nvSpPr>
        <p:spPr>
          <a:xfrm rot="1301888">
            <a:off x="8757073" y="1036667"/>
            <a:ext cx="4929499" cy="3965937"/>
          </a:xfrm>
          <a:custGeom>
            <a:avLst/>
            <a:gdLst/>
            <a:ahLst/>
            <a:cxnLst/>
            <a:rect l="l" t="t" r="r" b="b"/>
            <a:pathLst>
              <a:path w="4929499" h="3965937">
                <a:moveTo>
                  <a:pt x="0" y="0"/>
                </a:moveTo>
                <a:lnTo>
                  <a:pt x="4929498" y="0"/>
                </a:lnTo>
                <a:lnTo>
                  <a:pt x="4929498" y="3965938"/>
                </a:lnTo>
                <a:lnTo>
                  <a:pt x="0" y="3965938"/>
                </a:lnTo>
                <a:lnTo>
                  <a:pt x="0" y="0"/>
                </a:lnTo>
                <a:close/>
              </a:path>
            </a:pathLst>
          </a:custGeom>
          <a:blipFill>
            <a:blip r:embed="rId4" cstate="email">
              <a:extLst>
                <a:ext uri="{28A0092B-C50C-407E-A947-70E740481C1C}">
                  <a14:useLocalDpi xmlns:a14="http://schemas.microsoft.com/office/drawing/2010/main"/>
                </a:ext>
              </a:extLst>
            </a:blip>
            <a:stretch>
              <a:fillRect b="-21654"/>
            </a:stretch>
          </a:blipFill>
        </p:spPr>
        <p:txBody>
          <a:bodyPr/>
          <a:lstStyle/>
          <a:p>
            <a:endParaRPr lang="en-GB"/>
          </a:p>
        </p:txBody>
      </p:sp>
      <p:sp>
        <p:nvSpPr>
          <p:cNvPr id="8" name="Freeform 8"/>
          <p:cNvSpPr/>
          <p:nvPr/>
        </p:nvSpPr>
        <p:spPr>
          <a:xfrm>
            <a:off x="6324702" y="3892221"/>
            <a:ext cx="4257783" cy="3118826"/>
          </a:xfrm>
          <a:custGeom>
            <a:avLst/>
            <a:gdLst/>
            <a:ahLst/>
            <a:cxnLst/>
            <a:rect l="l" t="t" r="r" b="b"/>
            <a:pathLst>
              <a:path w="4257783" h="3118826">
                <a:moveTo>
                  <a:pt x="0" y="0"/>
                </a:moveTo>
                <a:lnTo>
                  <a:pt x="4257783" y="0"/>
                </a:lnTo>
                <a:lnTo>
                  <a:pt x="4257783" y="3118826"/>
                </a:lnTo>
                <a:lnTo>
                  <a:pt x="0" y="311882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9240">
            <a:off x="3586277" y="1517885"/>
            <a:ext cx="14154836" cy="0"/>
          </a:xfrm>
          <a:prstGeom prst="line">
            <a:avLst/>
          </a:prstGeom>
          <a:ln w="19050" cap="rnd">
            <a:solidFill>
              <a:srgbClr val="058295"/>
            </a:solidFill>
            <a:prstDash val="solid"/>
            <a:headEnd type="none" w="sm" len="sm"/>
            <a:tailEnd type="none" w="sm" len="sm"/>
          </a:ln>
        </p:spPr>
        <p:txBody>
          <a:bodyPr/>
          <a:lstStyle/>
          <a:p>
            <a:endParaRPr lang="en-GB"/>
          </a:p>
        </p:txBody>
      </p:sp>
      <p:grpSp>
        <p:nvGrpSpPr>
          <p:cNvPr id="3" name="Group 3"/>
          <p:cNvGrpSpPr/>
          <p:nvPr/>
        </p:nvGrpSpPr>
        <p:grpSpPr>
          <a:xfrm>
            <a:off x="540525" y="330946"/>
            <a:ext cx="2815942" cy="1330909"/>
            <a:chOff x="0" y="0"/>
            <a:chExt cx="3754590" cy="1774546"/>
          </a:xfrm>
        </p:grpSpPr>
        <p:sp>
          <p:nvSpPr>
            <p:cNvPr id="4" name="Freeform 4"/>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5" name="TextBox 5"/>
          <p:cNvSpPr txBox="1"/>
          <p:nvPr/>
        </p:nvSpPr>
        <p:spPr>
          <a:xfrm>
            <a:off x="1028700" y="1422662"/>
            <a:ext cx="15895489" cy="5191125"/>
          </a:xfrm>
          <a:prstGeom prst="rect">
            <a:avLst/>
          </a:prstGeom>
        </p:spPr>
        <p:txBody>
          <a:bodyPr lIns="0" tIns="0" rIns="0" bIns="0" rtlCol="0" anchor="t">
            <a:spAutoFit/>
          </a:bodyPr>
          <a:lstStyle/>
          <a:p>
            <a:pPr algn="l">
              <a:lnSpc>
                <a:spcPts val="5040"/>
              </a:lnSpc>
            </a:pPr>
            <a:endParaRPr/>
          </a:p>
          <a:p>
            <a:pPr algn="l">
              <a:lnSpc>
                <a:spcPts val="5040"/>
              </a:lnSpc>
            </a:pPr>
            <a:r>
              <a:rPr lang="en-US" sz="4200">
                <a:solidFill>
                  <a:srgbClr val="000000"/>
                </a:solidFill>
                <a:latin typeface="Calibri (MS)"/>
                <a:ea typeface="Calibri (MS)"/>
                <a:cs typeface="Calibri (MS)"/>
                <a:sym typeface="Calibri (MS)"/>
              </a:rPr>
              <a:t>Some clues to help…</a:t>
            </a:r>
          </a:p>
          <a:p>
            <a:pPr marL="760095" lvl="1" indent="-380048" algn="l">
              <a:lnSpc>
                <a:spcPts val="5040"/>
              </a:lnSpc>
              <a:buFont typeface="Arial"/>
              <a:buChar char="•"/>
            </a:pPr>
            <a:r>
              <a:rPr lang="en-US" sz="4200">
                <a:solidFill>
                  <a:srgbClr val="000000"/>
                </a:solidFill>
                <a:latin typeface="Calibri (MS)"/>
                <a:ea typeface="Calibri (MS)"/>
                <a:cs typeface="Calibri (MS)"/>
                <a:sym typeface="Calibri (MS)"/>
              </a:rPr>
              <a:t>They are a naturalist.</a:t>
            </a:r>
          </a:p>
          <a:p>
            <a:pPr marL="760095" lvl="1" indent="-380048" algn="l">
              <a:lnSpc>
                <a:spcPts val="5040"/>
              </a:lnSpc>
              <a:buFont typeface="Arial"/>
              <a:buChar char="•"/>
            </a:pPr>
            <a:r>
              <a:rPr lang="en-US" sz="4200">
                <a:solidFill>
                  <a:srgbClr val="000000"/>
                </a:solidFill>
                <a:latin typeface="Calibri (MS)"/>
                <a:ea typeface="Calibri (MS)"/>
                <a:cs typeface="Calibri (MS)"/>
                <a:sym typeface="Calibri (MS)"/>
              </a:rPr>
              <a:t>They are known for their television documentaries.</a:t>
            </a:r>
          </a:p>
          <a:p>
            <a:pPr marL="760095" lvl="1" indent="-380048" algn="l">
              <a:lnSpc>
                <a:spcPts val="5040"/>
              </a:lnSpc>
              <a:buFont typeface="Arial"/>
              <a:buChar char="•"/>
            </a:pPr>
            <a:r>
              <a:rPr lang="en-US" sz="4200">
                <a:solidFill>
                  <a:srgbClr val="000000"/>
                </a:solidFill>
                <a:latin typeface="Calibri (MS)"/>
                <a:ea typeface="Calibri (MS)"/>
                <a:cs typeface="Calibri (MS)"/>
                <a:sym typeface="Calibri (MS)"/>
              </a:rPr>
              <a:t>They love to explore different countries.</a:t>
            </a:r>
          </a:p>
          <a:p>
            <a:pPr marL="760095" lvl="1" indent="-380048" algn="l">
              <a:lnSpc>
                <a:spcPts val="5040"/>
              </a:lnSpc>
              <a:buFont typeface="Arial"/>
              <a:buChar char="•"/>
            </a:pPr>
            <a:r>
              <a:rPr lang="en-US" sz="4200">
                <a:solidFill>
                  <a:srgbClr val="000000"/>
                </a:solidFill>
                <a:latin typeface="Calibri (MS)"/>
                <a:ea typeface="Calibri (MS)"/>
                <a:cs typeface="Calibri (MS)"/>
                <a:sym typeface="Calibri (MS)"/>
              </a:rPr>
              <a:t>They make documentaries about wildlife and plants all over the world.</a:t>
            </a:r>
          </a:p>
          <a:p>
            <a:pPr marL="760095" lvl="1" indent="-380048" algn="l">
              <a:lnSpc>
                <a:spcPts val="5040"/>
              </a:lnSpc>
              <a:buFont typeface="Arial"/>
              <a:buChar char="•"/>
            </a:pPr>
            <a:r>
              <a:rPr lang="en-US" sz="4200">
                <a:solidFill>
                  <a:srgbClr val="000000"/>
                </a:solidFill>
                <a:latin typeface="Calibri (MS)"/>
                <a:ea typeface="Calibri (MS)"/>
                <a:cs typeface="Calibri (MS)"/>
                <a:sym typeface="Calibri (MS)"/>
              </a:rPr>
              <a:t>They encourage us to make positive changes for the natural world. </a:t>
            </a:r>
          </a:p>
        </p:txBody>
      </p:sp>
      <p:sp>
        <p:nvSpPr>
          <p:cNvPr id="6" name="Freeform 6"/>
          <p:cNvSpPr/>
          <p:nvPr/>
        </p:nvSpPr>
        <p:spPr>
          <a:xfrm>
            <a:off x="13899510" y="7377471"/>
            <a:ext cx="3359790" cy="2326654"/>
          </a:xfrm>
          <a:custGeom>
            <a:avLst/>
            <a:gdLst/>
            <a:ahLst/>
            <a:cxnLst/>
            <a:rect l="l" t="t" r="r" b="b"/>
            <a:pathLst>
              <a:path w="3359790" h="2326654">
                <a:moveTo>
                  <a:pt x="0" y="0"/>
                </a:moveTo>
                <a:lnTo>
                  <a:pt x="3359790" y="0"/>
                </a:lnTo>
                <a:lnTo>
                  <a:pt x="3359790" y="2326655"/>
                </a:lnTo>
                <a:lnTo>
                  <a:pt x="0" y="232665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028700" y="7604580"/>
            <a:ext cx="2851675" cy="2099546"/>
          </a:xfrm>
          <a:custGeom>
            <a:avLst/>
            <a:gdLst/>
            <a:ahLst/>
            <a:cxnLst/>
            <a:rect l="l" t="t" r="r" b="b"/>
            <a:pathLst>
              <a:path w="2851675" h="2099546">
                <a:moveTo>
                  <a:pt x="0" y="0"/>
                </a:moveTo>
                <a:lnTo>
                  <a:pt x="2851675" y="0"/>
                </a:lnTo>
                <a:lnTo>
                  <a:pt x="2851675" y="2099546"/>
                </a:lnTo>
                <a:lnTo>
                  <a:pt x="0" y="209954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Freeform 8"/>
          <p:cNvSpPr/>
          <p:nvPr/>
        </p:nvSpPr>
        <p:spPr>
          <a:xfrm>
            <a:off x="7660047" y="7163341"/>
            <a:ext cx="2632794" cy="2754916"/>
          </a:xfrm>
          <a:custGeom>
            <a:avLst/>
            <a:gdLst/>
            <a:ahLst/>
            <a:cxnLst/>
            <a:rect l="l" t="t" r="r" b="b"/>
            <a:pathLst>
              <a:path w="2632794" h="2754916">
                <a:moveTo>
                  <a:pt x="0" y="0"/>
                </a:moveTo>
                <a:lnTo>
                  <a:pt x="2632795" y="0"/>
                </a:lnTo>
                <a:lnTo>
                  <a:pt x="2632795" y="2754916"/>
                </a:lnTo>
                <a:lnTo>
                  <a:pt x="0" y="27549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3553920" y="745817"/>
            <a:ext cx="13933808" cy="611019"/>
          </a:xfrm>
          <a:prstGeom prst="rect">
            <a:avLst/>
          </a:prstGeom>
        </p:spPr>
        <p:txBody>
          <a:bodyPr lIns="0" tIns="0" rIns="0" bIns="0" rtlCol="0" anchor="t">
            <a:spAutoFit/>
          </a:bodyPr>
          <a:lstStyle/>
          <a:p>
            <a:pPr algn="l">
              <a:lnSpc>
                <a:spcPts val="4536"/>
              </a:lnSpc>
            </a:pPr>
            <a:r>
              <a:rPr lang="en-US" sz="4200">
                <a:solidFill>
                  <a:srgbClr val="058295"/>
                </a:solidFill>
                <a:latin typeface="Arimo"/>
                <a:ea typeface="Arimo"/>
                <a:cs typeface="Arimo"/>
                <a:sym typeface="Arimo"/>
              </a:rPr>
              <a:t>Whose birthday is it?</a:t>
            </a:r>
          </a:p>
          <a:p>
            <a:pPr algn="l">
              <a:lnSpc>
                <a:spcPts val="4536"/>
              </a:lnSpc>
            </a:pPr>
            <a:endParaRPr lang="en-US" sz="4200">
              <a:solidFill>
                <a:srgbClr val="058295"/>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grpSp>
        <p:nvGrpSpPr>
          <p:cNvPr id="4" name="Group 4"/>
          <p:cNvGrpSpPr/>
          <p:nvPr/>
        </p:nvGrpSpPr>
        <p:grpSpPr>
          <a:xfrm rot="-10800000">
            <a:off x="1028700" y="1927536"/>
            <a:ext cx="6628524" cy="6628524"/>
            <a:chOff x="0" y="0"/>
            <a:chExt cx="8838032" cy="8838032"/>
          </a:xfrm>
        </p:grpSpPr>
        <p:sp>
          <p:nvSpPr>
            <p:cNvPr id="5" name="Freeform 5"/>
            <p:cNvSpPr/>
            <p:nvPr/>
          </p:nvSpPr>
          <p:spPr>
            <a:xfrm>
              <a:off x="0" y="0"/>
              <a:ext cx="8838057" cy="8837930"/>
            </a:xfrm>
            <a:custGeom>
              <a:avLst/>
              <a:gdLst/>
              <a:ahLst/>
              <a:cxnLst/>
              <a:rect l="l" t="t" r="r" b="b"/>
              <a:pathLst>
                <a:path w="8838057" h="8837930">
                  <a:moveTo>
                    <a:pt x="0" y="4418965"/>
                  </a:moveTo>
                  <a:cubicBezTo>
                    <a:pt x="0" y="1978406"/>
                    <a:pt x="1978406" y="0"/>
                    <a:pt x="4418965" y="0"/>
                  </a:cubicBezTo>
                  <a:cubicBezTo>
                    <a:pt x="5892038" y="0"/>
                    <a:pt x="7364984" y="0"/>
                    <a:pt x="8838057" y="0"/>
                  </a:cubicBezTo>
                  <a:cubicBezTo>
                    <a:pt x="8838057" y="1472946"/>
                    <a:pt x="8838057" y="2946019"/>
                    <a:pt x="8838057" y="4418965"/>
                  </a:cubicBezTo>
                  <a:cubicBezTo>
                    <a:pt x="8838057" y="6859524"/>
                    <a:pt x="6859651" y="8837930"/>
                    <a:pt x="4419092" y="8837930"/>
                  </a:cubicBezTo>
                  <a:cubicBezTo>
                    <a:pt x="1978532" y="8837930"/>
                    <a:pt x="0" y="6859524"/>
                    <a:pt x="0" y="4418965"/>
                  </a:cubicBezTo>
                  <a:close/>
                </a:path>
              </a:pathLst>
            </a:custGeom>
            <a:solidFill>
              <a:srgbClr val="058295"/>
            </a:solidFill>
          </p:spPr>
          <p:txBody>
            <a:bodyPr/>
            <a:lstStyle/>
            <a:p>
              <a:endParaRPr lang="en-GB"/>
            </a:p>
          </p:txBody>
        </p:sp>
      </p:grpSp>
      <p:sp>
        <p:nvSpPr>
          <p:cNvPr id="6" name="TextBox 6"/>
          <p:cNvSpPr txBox="1"/>
          <p:nvPr/>
        </p:nvSpPr>
        <p:spPr>
          <a:xfrm>
            <a:off x="3063240" y="3891096"/>
            <a:ext cx="2576646" cy="1350702"/>
          </a:xfrm>
          <a:prstGeom prst="rect">
            <a:avLst/>
          </a:prstGeom>
        </p:spPr>
        <p:txBody>
          <a:bodyPr lIns="0" tIns="0" rIns="0" bIns="0" rtlCol="0" anchor="t">
            <a:spAutoFit/>
          </a:bodyPr>
          <a:lstStyle/>
          <a:p>
            <a:pPr algn="l">
              <a:lnSpc>
                <a:spcPts val="3240"/>
              </a:lnSpc>
            </a:pPr>
            <a:r>
              <a:rPr lang="en-US" sz="2700">
                <a:solidFill>
                  <a:srgbClr val="FFFFFF"/>
                </a:solidFill>
                <a:latin typeface="Calibri (MS)"/>
                <a:ea typeface="Calibri (MS)"/>
                <a:cs typeface="Calibri (MS)"/>
                <a:sym typeface="Calibri (MS)"/>
              </a:rPr>
              <a:t>Picture of Sir David Attenborough</a:t>
            </a:r>
          </a:p>
        </p:txBody>
      </p:sp>
      <p:grpSp>
        <p:nvGrpSpPr>
          <p:cNvPr id="7" name="Group 7"/>
          <p:cNvGrpSpPr/>
          <p:nvPr/>
        </p:nvGrpSpPr>
        <p:grpSpPr>
          <a:xfrm>
            <a:off x="1948496" y="3183014"/>
            <a:ext cx="4475292" cy="4117568"/>
            <a:chOff x="0" y="0"/>
            <a:chExt cx="6353416" cy="5845569"/>
          </a:xfrm>
        </p:grpSpPr>
        <p:sp>
          <p:nvSpPr>
            <p:cNvPr id="8" name="Freeform 8" descr="A person in a suit  AI-generated content may be incorrect."/>
            <p:cNvSpPr/>
            <p:nvPr/>
          </p:nvSpPr>
          <p:spPr>
            <a:xfrm>
              <a:off x="0" y="0"/>
              <a:ext cx="6353429" cy="5845556"/>
            </a:xfrm>
            <a:custGeom>
              <a:avLst/>
              <a:gdLst/>
              <a:ahLst/>
              <a:cxnLst/>
              <a:rect l="l" t="t" r="r" b="b"/>
              <a:pathLst>
                <a:path w="6353429" h="5845556">
                  <a:moveTo>
                    <a:pt x="0" y="0"/>
                  </a:moveTo>
                  <a:lnTo>
                    <a:pt x="6353429" y="0"/>
                  </a:lnTo>
                  <a:lnTo>
                    <a:pt x="6353429" y="5845556"/>
                  </a:lnTo>
                  <a:lnTo>
                    <a:pt x="0" y="5845556"/>
                  </a:lnTo>
                  <a:lnTo>
                    <a:pt x="0" y="0"/>
                  </a:lnTo>
                  <a:close/>
                </a:path>
              </a:pathLst>
            </a:custGeom>
            <a:blipFill>
              <a:blip r:embed="rId4" cstate="email">
                <a:extLst>
                  <a:ext uri="{28A0092B-C50C-407E-A947-70E740481C1C}">
                    <a14:useLocalDpi xmlns:a14="http://schemas.microsoft.com/office/drawing/2010/main"/>
                  </a:ext>
                </a:extLst>
              </a:blip>
              <a:stretch>
                <a:fillRect l="-510" r="-509"/>
              </a:stretch>
            </a:blipFill>
            <a:ln w="66675" cap="sq">
              <a:solidFill>
                <a:srgbClr val="FFFFFF"/>
              </a:solidFill>
              <a:prstDash val="solid"/>
              <a:miter/>
            </a:ln>
          </p:spPr>
          <p:txBody>
            <a:bodyPr/>
            <a:lstStyle/>
            <a:p>
              <a:endParaRPr lang="en-GB"/>
            </a:p>
          </p:txBody>
        </p:sp>
      </p:grpSp>
      <p:sp>
        <p:nvSpPr>
          <p:cNvPr id="9" name="Freeform 9"/>
          <p:cNvSpPr/>
          <p:nvPr/>
        </p:nvSpPr>
        <p:spPr>
          <a:xfrm rot="1301888">
            <a:off x="13664647" y="957902"/>
            <a:ext cx="4009807" cy="3226017"/>
          </a:xfrm>
          <a:custGeom>
            <a:avLst/>
            <a:gdLst/>
            <a:ahLst/>
            <a:cxnLst/>
            <a:rect l="l" t="t" r="r" b="b"/>
            <a:pathLst>
              <a:path w="4009807" h="3226017">
                <a:moveTo>
                  <a:pt x="0" y="0"/>
                </a:moveTo>
                <a:lnTo>
                  <a:pt x="4009808" y="0"/>
                </a:lnTo>
                <a:lnTo>
                  <a:pt x="4009808" y="3226017"/>
                </a:lnTo>
                <a:lnTo>
                  <a:pt x="0" y="3226017"/>
                </a:lnTo>
                <a:lnTo>
                  <a:pt x="0" y="0"/>
                </a:lnTo>
                <a:close/>
              </a:path>
            </a:pathLst>
          </a:custGeom>
          <a:blipFill>
            <a:blip r:embed="rId5" cstate="email">
              <a:extLst>
                <a:ext uri="{28A0092B-C50C-407E-A947-70E740481C1C}">
                  <a14:useLocalDpi xmlns:a14="http://schemas.microsoft.com/office/drawing/2010/main"/>
                </a:ext>
              </a:extLst>
            </a:blip>
            <a:stretch>
              <a:fillRect b="-21654"/>
            </a:stretch>
          </a:blipFill>
        </p:spPr>
        <p:txBody>
          <a:bodyPr/>
          <a:lstStyle/>
          <a:p>
            <a:endParaRPr lang="en-GB"/>
          </a:p>
        </p:txBody>
      </p:sp>
      <p:sp>
        <p:nvSpPr>
          <p:cNvPr id="10" name="TextBox 10"/>
          <p:cNvSpPr txBox="1"/>
          <p:nvPr/>
        </p:nvSpPr>
        <p:spPr>
          <a:xfrm>
            <a:off x="8591019" y="4412685"/>
            <a:ext cx="8668281" cy="4143375"/>
          </a:xfrm>
          <a:prstGeom prst="rect">
            <a:avLst/>
          </a:prstGeom>
        </p:spPr>
        <p:txBody>
          <a:bodyPr lIns="0" tIns="0" rIns="0" bIns="0" rtlCol="0" anchor="t">
            <a:spAutoFit/>
          </a:bodyPr>
          <a:lstStyle/>
          <a:p>
            <a:pPr algn="ctr">
              <a:lnSpc>
                <a:spcPts val="7920"/>
              </a:lnSpc>
            </a:pPr>
            <a:r>
              <a:rPr lang="en-US" sz="6600" b="1">
                <a:solidFill>
                  <a:srgbClr val="000000"/>
                </a:solidFill>
                <a:latin typeface="Calibri (MS) Bold"/>
                <a:ea typeface="Calibri (MS) Bold"/>
                <a:cs typeface="Calibri (MS) Bold"/>
                <a:sym typeface="Calibri (MS) Bold"/>
              </a:rPr>
              <a:t>Sir David Attenborough </a:t>
            </a:r>
            <a:r>
              <a:rPr lang="en-US" sz="6600">
                <a:solidFill>
                  <a:srgbClr val="000000"/>
                </a:solidFill>
                <a:latin typeface="Calibri (MS)"/>
                <a:ea typeface="Calibri (MS)"/>
                <a:cs typeface="Calibri (MS)"/>
                <a:sym typeface="Calibri (MS)"/>
              </a:rPr>
              <a:t>is 100!</a:t>
            </a:r>
          </a:p>
          <a:p>
            <a:pPr algn="ctr">
              <a:lnSpc>
                <a:spcPts val="7920"/>
              </a:lnSpc>
            </a:pPr>
            <a:endParaRPr lang="en-US" sz="6600">
              <a:solidFill>
                <a:srgbClr val="000000"/>
              </a:solidFill>
              <a:latin typeface="Calibri (MS)"/>
              <a:ea typeface="Calibri (MS)"/>
              <a:cs typeface="Calibri (MS)"/>
              <a:sym typeface="Calibri (MS)"/>
            </a:endParaRPr>
          </a:p>
          <a:p>
            <a:pPr algn="ctr">
              <a:lnSpc>
                <a:spcPts val="7920"/>
              </a:lnSpc>
            </a:pPr>
            <a:r>
              <a:rPr lang="en-US" sz="6600">
                <a:solidFill>
                  <a:srgbClr val="000000"/>
                </a:solidFill>
                <a:latin typeface="Calibri (MS)"/>
                <a:ea typeface="Calibri (MS)"/>
                <a:cs typeface="Calibri (MS)"/>
                <a:sym typeface="Calibri (MS)"/>
              </a:rPr>
              <a:t>Friday 8ᵗʰ May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748177" y="2447496"/>
            <a:ext cx="15872908" cy="6143625"/>
          </a:xfrm>
          <a:prstGeom prst="rect">
            <a:avLst/>
          </a:prstGeom>
        </p:spPr>
        <p:txBody>
          <a:bodyPr lIns="0" tIns="0" rIns="0" bIns="0" rtlCol="0" anchor="t">
            <a:spAutoFit/>
          </a:bodyPr>
          <a:lstStyle/>
          <a:p>
            <a:pPr algn="l">
              <a:lnSpc>
                <a:spcPts val="4320"/>
              </a:lnSpc>
            </a:pPr>
            <a:r>
              <a:rPr lang="en-US" sz="3600">
                <a:solidFill>
                  <a:srgbClr val="000000"/>
                </a:solidFill>
                <a:latin typeface="Calibri (MS)"/>
                <a:ea typeface="Calibri (MS)"/>
                <a:cs typeface="Calibri (MS)"/>
                <a:sym typeface="Calibri (MS)"/>
              </a:rPr>
              <a:t>In our assembly today we are learning about:</a:t>
            </a:r>
          </a:p>
          <a:p>
            <a:pPr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The life and work of Sir David Attenborough.</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Why his message is important.</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Green Promise competition to honour Sir David</a:t>
            </a:r>
          </a:p>
          <a:p>
            <a:pPr marL="651510" lvl="1" indent="-325755" algn="l">
              <a:lnSpc>
                <a:spcPts val="4320"/>
              </a:lnSpc>
            </a:pPr>
            <a:r>
              <a:rPr lang="en-US" sz="3600">
                <a:solidFill>
                  <a:srgbClr val="000000"/>
                </a:solidFill>
                <a:latin typeface="Calibri (MS)"/>
                <a:ea typeface="Calibri (MS)"/>
                <a:cs typeface="Calibri (MS)"/>
                <a:sym typeface="Calibri (MS)"/>
              </a:rPr>
              <a:t>Attenborough’s 100ᵗʰ Birthday.</a:t>
            </a:r>
          </a:p>
          <a:p>
            <a:pPr marL="651510" lvl="1" indent="-325755"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pPr>
            <a:r>
              <a:rPr lang="en-US" sz="3600">
                <a:solidFill>
                  <a:srgbClr val="000000"/>
                </a:solidFill>
                <a:latin typeface="Calibri (MS)"/>
                <a:ea typeface="Calibri (MS)"/>
                <a:cs typeface="Calibri (MS)"/>
                <a:sym typeface="Calibri (MS)"/>
              </a:rPr>
              <a:t>This assembly links to the values of</a:t>
            </a:r>
          </a:p>
          <a:p>
            <a:pPr algn="l">
              <a:lnSpc>
                <a:spcPts val="4320"/>
              </a:lnSpc>
            </a:pPr>
            <a:endParaRPr lang="en-US" sz="3600">
              <a:solidFill>
                <a:srgbClr val="000000"/>
              </a:solidFill>
              <a:latin typeface="Calibri (MS)"/>
              <a:ea typeface="Calibri (MS)"/>
              <a:cs typeface="Calibri (MS)"/>
              <a:sym typeface="Calibri (MS)"/>
            </a:endParaRPr>
          </a:p>
          <a:p>
            <a:pPr marL="778189" lvl="1" indent="-389095" algn="l">
              <a:lnSpc>
                <a:spcPts val="5159"/>
              </a:lnSpc>
            </a:pPr>
            <a:r>
              <a:rPr lang="en-US" sz="4299">
                <a:solidFill>
                  <a:srgbClr val="058295"/>
                </a:solidFill>
                <a:latin typeface="Aloja"/>
                <a:ea typeface="Aloja"/>
                <a:cs typeface="Aloja"/>
                <a:sym typeface="Aloja"/>
              </a:rPr>
              <a:t>Wisdom         Courage       Hope</a:t>
            </a:r>
          </a:p>
        </p:txBody>
      </p:sp>
      <p:sp>
        <p:nvSpPr>
          <p:cNvPr id="5" name="Freeform 5"/>
          <p:cNvSpPr/>
          <p:nvPr/>
        </p:nvSpPr>
        <p:spPr>
          <a:xfrm>
            <a:off x="11271434" y="1028700"/>
            <a:ext cx="6225765" cy="8484858"/>
          </a:xfrm>
          <a:custGeom>
            <a:avLst/>
            <a:gdLst/>
            <a:ahLst/>
            <a:cxnLst/>
            <a:rect l="l" t="t" r="r" b="b"/>
            <a:pathLst>
              <a:path w="6225765" h="8484858">
                <a:moveTo>
                  <a:pt x="0" y="0"/>
                </a:moveTo>
                <a:lnTo>
                  <a:pt x="6225765" y="0"/>
                </a:lnTo>
                <a:lnTo>
                  <a:pt x="6225765" y="8484858"/>
                </a:lnTo>
                <a:lnTo>
                  <a:pt x="0" y="84848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6" name="Group 6"/>
          <p:cNvGrpSpPr/>
          <p:nvPr/>
        </p:nvGrpSpPr>
        <p:grpSpPr>
          <a:xfrm>
            <a:off x="12153419" y="1854878"/>
            <a:ext cx="4461795" cy="6832502"/>
            <a:chOff x="0" y="0"/>
            <a:chExt cx="5231134" cy="8010617"/>
          </a:xfrm>
        </p:grpSpPr>
        <p:sp>
          <p:nvSpPr>
            <p:cNvPr id="7" name="Freeform 7"/>
            <p:cNvSpPr/>
            <p:nvPr/>
          </p:nvSpPr>
          <p:spPr>
            <a:xfrm>
              <a:off x="0" y="0"/>
              <a:ext cx="5231117" cy="8010617"/>
            </a:xfrm>
            <a:custGeom>
              <a:avLst/>
              <a:gdLst/>
              <a:ahLst/>
              <a:cxnLst/>
              <a:rect l="l" t="t" r="r" b="b"/>
              <a:pathLst>
                <a:path w="5231117" h="8010617">
                  <a:moveTo>
                    <a:pt x="0" y="0"/>
                  </a:moveTo>
                  <a:lnTo>
                    <a:pt x="5231117" y="0"/>
                  </a:lnTo>
                  <a:lnTo>
                    <a:pt x="5231117" y="8010617"/>
                  </a:lnTo>
                  <a:lnTo>
                    <a:pt x="0" y="8010617"/>
                  </a:lnTo>
                  <a:lnTo>
                    <a:pt x="0" y="0"/>
                  </a:lnTo>
                  <a:close/>
                </a:path>
              </a:pathLst>
            </a:custGeom>
            <a:blipFill>
              <a:blip r:embed="rId5" cstate="email">
                <a:extLst>
                  <a:ext uri="{28A0092B-C50C-407E-A947-70E740481C1C}">
                    <a14:useLocalDpi xmlns:a14="http://schemas.microsoft.com/office/drawing/2010/main"/>
                  </a:ext>
                </a:extLst>
              </a:blip>
              <a:stretch>
                <a:fillRect l="-1054" r="-1055"/>
              </a:stretch>
            </a:blipFill>
          </p:spPr>
          <p:txBody>
            <a:bodyPr/>
            <a:lstStyle/>
            <a:p>
              <a:endParaRPr lang="en-GB"/>
            </a:p>
          </p:txBody>
        </p:sp>
      </p:grpSp>
      <p:sp>
        <p:nvSpPr>
          <p:cNvPr id="8" name="TextBox 8"/>
          <p:cNvSpPr txBox="1"/>
          <p:nvPr/>
        </p:nvSpPr>
        <p:spPr>
          <a:xfrm>
            <a:off x="12159290" y="8302690"/>
            <a:ext cx="5686730" cy="519713"/>
          </a:xfrm>
          <a:prstGeom prst="rect">
            <a:avLst/>
          </a:prstGeom>
        </p:spPr>
        <p:txBody>
          <a:bodyPr lIns="0" tIns="0" rIns="0" bIns="0" rtlCol="0" anchor="t">
            <a:spAutoFit/>
          </a:bodyPr>
          <a:lstStyle/>
          <a:p>
            <a:pPr algn="l">
              <a:lnSpc>
                <a:spcPts val="3240"/>
              </a:lnSpc>
            </a:pPr>
            <a:r>
              <a:rPr lang="en-US" sz="2700">
                <a:solidFill>
                  <a:srgbClr val="000000"/>
                </a:solidFill>
                <a:latin typeface="Calibri (MS)"/>
                <a:ea typeface="Calibri (MS)"/>
                <a:cs typeface="Calibri (MS)"/>
                <a:sym typeface="Calibri (MS)"/>
              </a:rPr>
              <a:t>©Broni Lloyd-Edwards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2121951" y="1869481"/>
            <a:ext cx="15630858" cy="7888757"/>
          </a:xfrm>
          <a:prstGeom prst="rect">
            <a:avLst/>
          </a:prstGeom>
        </p:spPr>
        <p:txBody>
          <a:bodyPr lIns="0" tIns="0" rIns="0" bIns="0" rtlCol="0" anchor="t">
            <a:spAutoFit/>
          </a:bodyPr>
          <a:lstStyle/>
          <a:p>
            <a:pPr algn="l">
              <a:lnSpc>
                <a:spcPts val="5040"/>
              </a:lnSpc>
            </a:pPr>
            <a:r>
              <a:rPr lang="en-US" sz="4200">
                <a:solidFill>
                  <a:srgbClr val="000000"/>
                </a:solidFill>
                <a:latin typeface="Calibri (MS)"/>
                <a:ea typeface="Calibri (MS)"/>
                <a:cs typeface="Calibri (MS)"/>
                <a:sym typeface="Calibri (MS)"/>
              </a:rPr>
              <a:t>David Attenborough was born on the 8ᵗʰ May 1926 in  London. </a:t>
            </a:r>
          </a:p>
          <a:p>
            <a:pPr algn="l">
              <a:lnSpc>
                <a:spcPts val="5040"/>
              </a:lnSpc>
            </a:pPr>
            <a:endParaRPr lang="en-US" sz="4200">
              <a:solidFill>
                <a:srgbClr val="000000"/>
              </a:solidFill>
              <a:latin typeface="Calibri (MS)"/>
              <a:ea typeface="Calibri (MS)"/>
              <a:cs typeface="Calibri (MS)"/>
              <a:sym typeface="Calibri (MS)"/>
            </a:endParaRPr>
          </a:p>
          <a:p>
            <a:pPr algn="l">
              <a:lnSpc>
                <a:spcPts val="5040"/>
              </a:lnSpc>
            </a:pPr>
            <a:r>
              <a:rPr lang="en-US" sz="4200">
                <a:solidFill>
                  <a:srgbClr val="000000"/>
                </a:solidFill>
                <a:latin typeface="Calibri (MS)"/>
                <a:ea typeface="Calibri (MS)"/>
                <a:cs typeface="Calibri (MS)"/>
                <a:sym typeface="Calibri (MS)"/>
              </a:rPr>
              <a:t>He grew up in Leicestershire, with his mother, father and two brothers. </a:t>
            </a:r>
          </a:p>
          <a:p>
            <a:pPr algn="l">
              <a:lnSpc>
                <a:spcPts val="5040"/>
              </a:lnSpc>
            </a:pPr>
            <a:endParaRPr lang="en-US" sz="4200">
              <a:solidFill>
                <a:srgbClr val="000000"/>
              </a:solidFill>
              <a:latin typeface="Calibri (MS)"/>
              <a:ea typeface="Calibri (MS)"/>
              <a:cs typeface="Calibri (MS)"/>
              <a:sym typeface="Calibri (MS)"/>
            </a:endParaRPr>
          </a:p>
          <a:p>
            <a:pPr algn="l">
              <a:lnSpc>
                <a:spcPts val="5040"/>
              </a:lnSpc>
            </a:pPr>
            <a:r>
              <a:rPr lang="en-US" sz="4200">
                <a:solidFill>
                  <a:srgbClr val="000000"/>
                </a:solidFill>
                <a:latin typeface="Calibri (MS)"/>
                <a:ea typeface="Calibri (MS)"/>
                <a:cs typeface="Calibri (MS)"/>
                <a:sym typeface="Calibri (MS)"/>
              </a:rPr>
              <a:t>David loved to explore the countryside on his bike.</a:t>
            </a:r>
          </a:p>
          <a:p>
            <a:pPr algn="l">
              <a:lnSpc>
                <a:spcPts val="5040"/>
              </a:lnSpc>
            </a:pPr>
            <a:endParaRPr lang="en-US" sz="4200">
              <a:solidFill>
                <a:srgbClr val="000000"/>
              </a:solidFill>
              <a:latin typeface="Calibri (MS)"/>
              <a:ea typeface="Calibri (MS)"/>
              <a:cs typeface="Calibri (MS)"/>
              <a:sym typeface="Calibri (MS)"/>
            </a:endParaRPr>
          </a:p>
          <a:p>
            <a:pPr algn="l">
              <a:lnSpc>
                <a:spcPts val="5040"/>
              </a:lnSpc>
            </a:pPr>
            <a:r>
              <a:rPr lang="en-US" sz="4200">
                <a:solidFill>
                  <a:srgbClr val="000000"/>
                </a:solidFill>
                <a:latin typeface="Calibri (MS)"/>
                <a:ea typeface="Calibri (MS)"/>
                <a:cs typeface="Calibri (MS)"/>
                <a:sym typeface="Calibri (MS)"/>
              </a:rPr>
              <a:t>Hunted for newts for the Zoology department at the </a:t>
            </a:r>
          </a:p>
          <a:p>
            <a:pPr algn="l">
              <a:lnSpc>
                <a:spcPts val="5040"/>
              </a:lnSpc>
            </a:pPr>
            <a:r>
              <a:rPr lang="en-US" sz="4200">
                <a:solidFill>
                  <a:srgbClr val="000000"/>
                </a:solidFill>
                <a:latin typeface="Calibri (MS)"/>
                <a:ea typeface="Calibri (MS)"/>
                <a:cs typeface="Calibri (MS)"/>
                <a:sym typeface="Calibri (MS)"/>
              </a:rPr>
              <a:t>University where his Dad worked.</a:t>
            </a:r>
          </a:p>
          <a:p>
            <a:pPr algn="l">
              <a:lnSpc>
                <a:spcPts val="5040"/>
              </a:lnSpc>
            </a:pPr>
            <a:endParaRPr lang="en-US" sz="4200">
              <a:solidFill>
                <a:srgbClr val="000000"/>
              </a:solidFill>
              <a:latin typeface="Calibri (MS)"/>
              <a:ea typeface="Calibri (MS)"/>
              <a:cs typeface="Calibri (MS)"/>
              <a:sym typeface="Calibri (MS)"/>
            </a:endParaRPr>
          </a:p>
          <a:p>
            <a:pPr algn="l">
              <a:lnSpc>
                <a:spcPts val="5040"/>
              </a:lnSpc>
            </a:pPr>
            <a:r>
              <a:rPr lang="en-US" sz="4200">
                <a:solidFill>
                  <a:srgbClr val="000000"/>
                </a:solidFill>
                <a:latin typeface="Calibri (MS)"/>
                <a:ea typeface="Calibri (MS)"/>
                <a:cs typeface="Calibri (MS)"/>
                <a:sym typeface="Calibri (MS)"/>
              </a:rPr>
              <a:t>He particularly liked to hunt for fossils.</a:t>
            </a:r>
          </a:p>
          <a:p>
            <a:pPr algn="l">
              <a:lnSpc>
                <a:spcPts val="5040"/>
              </a:lnSpc>
            </a:pPr>
            <a:endParaRPr lang="en-US" sz="4200">
              <a:solidFill>
                <a:srgbClr val="000000"/>
              </a:solidFill>
              <a:latin typeface="Calibri (MS)"/>
              <a:ea typeface="Calibri (MS)"/>
              <a:cs typeface="Calibri (MS)"/>
              <a:sym typeface="Calibri (MS)"/>
            </a:endParaRPr>
          </a:p>
        </p:txBody>
      </p:sp>
      <p:sp>
        <p:nvSpPr>
          <p:cNvPr id="5" name="Freeform 5"/>
          <p:cNvSpPr/>
          <p:nvPr/>
        </p:nvSpPr>
        <p:spPr>
          <a:xfrm flipH="1">
            <a:off x="13338643" y="5856722"/>
            <a:ext cx="4642934" cy="4114800"/>
          </a:xfrm>
          <a:custGeom>
            <a:avLst/>
            <a:gdLst/>
            <a:ahLst/>
            <a:cxnLst/>
            <a:rect l="l" t="t" r="r" b="b"/>
            <a:pathLst>
              <a:path w="4642934" h="4114800">
                <a:moveTo>
                  <a:pt x="4642934" y="0"/>
                </a:moveTo>
                <a:lnTo>
                  <a:pt x="0" y="0"/>
                </a:lnTo>
                <a:lnTo>
                  <a:pt x="0" y="4114800"/>
                </a:lnTo>
                <a:lnTo>
                  <a:pt x="4642934" y="4114800"/>
                </a:lnTo>
                <a:lnTo>
                  <a:pt x="4642934"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1128303" y="2052771"/>
            <a:ext cx="16676370" cy="7315705"/>
          </a:xfrm>
          <a:prstGeom prst="rect">
            <a:avLst/>
          </a:prstGeom>
        </p:spPr>
        <p:txBody>
          <a:bodyPr lIns="0" tIns="0" rIns="0" bIns="0" rtlCol="0" anchor="t">
            <a:spAutoFit/>
          </a:bodyPr>
          <a:lstStyle/>
          <a:p>
            <a:pPr algn="l">
              <a:lnSpc>
                <a:spcPts val="4320"/>
              </a:lnSpc>
            </a:pPr>
            <a:r>
              <a:rPr lang="en-US" sz="3600">
                <a:solidFill>
                  <a:srgbClr val="000000"/>
                </a:solidFill>
                <a:latin typeface="Calibri (MS)"/>
                <a:ea typeface="Calibri (MS)"/>
                <a:cs typeface="Calibri (MS)"/>
                <a:sym typeface="Calibri (MS)"/>
              </a:rPr>
              <a:t>Sir David Attenborough's career:</a:t>
            </a:r>
          </a:p>
          <a:p>
            <a:pPr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Studied natural sciences at Cambridge University.</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Completed national service in the Royal Navy.</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Producer for the BBC.</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Began to make natural history programmes.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Zoo Quest – this was the start of his natural history documentaries.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Career has spanned 70 years – has made over 100 documentaries (producer, presenter, writer, narrator) focused on natural history, wildlife and cultures of different countries.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Written 29 books.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Sir David Attenborough has connected millions of people to nature – shown them wildlife and places they may never expect to see.</a:t>
            </a:r>
          </a:p>
        </p:txBody>
      </p:sp>
      <p:sp>
        <p:nvSpPr>
          <p:cNvPr id="5" name="Freeform 5"/>
          <p:cNvSpPr/>
          <p:nvPr/>
        </p:nvSpPr>
        <p:spPr>
          <a:xfrm>
            <a:off x="11708030" y="330946"/>
            <a:ext cx="5331481" cy="4531759"/>
          </a:xfrm>
          <a:custGeom>
            <a:avLst/>
            <a:gdLst/>
            <a:ahLst/>
            <a:cxnLst/>
            <a:rect l="l" t="t" r="r" b="b"/>
            <a:pathLst>
              <a:path w="5331481" h="4531759">
                <a:moveTo>
                  <a:pt x="0" y="0"/>
                </a:moveTo>
                <a:lnTo>
                  <a:pt x="5331481" y="0"/>
                </a:lnTo>
                <a:lnTo>
                  <a:pt x="5331481" y="4531759"/>
                </a:lnTo>
                <a:lnTo>
                  <a:pt x="0" y="453175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25" y="330946"/>
            <a:ext cx="2815942" cy="1330909"/>
            <a:chOff x="0" y="0"/>
            <a:chExt cx="3754590" cy="1774546"/>
          </a:xfrm>
        </p:grpSpPr>
        <p:sp>
          <p:nvSpPr>
            <p:cNvPr id="3" name="Freeform 3"/>
            <p:cNvSpPr/>
            <p:nvPr/>
          </p:nvSpPr>
          <p:spPr>
            <a:xfrm>
              <a:off x="0" y="0"/>
              <a:ext cx="3754628" cy="1774571"/>
            </a:xfrm>
            <a:custGeom>
              <a:avLst/>
              <a:gdLst/>
              <a:ahLst/>
              <a:cxnLst/>
              <a:rect l="l" t="t" r="r" b="b"/>
              <a:pathLst>
                <a:path w="3754628" h="1774571">
                  <a:moveTo>
                    <a:pt x="0" y="0"/>
                  </a:moveTo>
                  <a:lnTo>
                    <a:pt x="3754628" y="0"/>
                  </a:lnTo>
                  <a:lnTo>
                    <a:pt x="3754628" y="1774571"/>
                  </a:lnTo>
                  <a:lnTo>
                    <a:pt x="0" y="1774571"/>
                  </a:lnTo>
                  <a:lnTo>
                    <a:pt x="0" y="0"/>
                  </a:lnTo>
                  <a:close/>
                </a:path>
              </a:pathLst>
            </a:custGeom>
            <a:blipFill>
              <a:blip r:embed="rId3" cstate="email">
                <a:extLst>
                  <a:ext uri="{28A0092B-C50C-407E-A947-70E740481C1C}">
                    <a14:useLocalDpi xmlns:a14="http://schemas.microsoft.com/office/drawing/2010/main"/>
                  </a:ext>
                </a:extLst>
              </a:blip>
              <a:stretch>
                <a:fillRect r="-4" b="1"/>
              </a:stretch>
            </a:blipFill>
          </p:spPr>
          <p:txBody>
            <a:bodyPr/>
            <a:lstStyle/>
            <a:p>
              <a:endParaRPr lang="en-GB"/>
            </a:p>
          </p:txBody>
        </p:sp>
      </p:grpSp>
      <p:sp>
        <p:nvSpPr>
          <p:cNvPr id="4" name="TextBox 4"/>
          <p:cNvSpPr txBox="1"/>
          <p:nvPr/>
        </p:nvSpPr>
        <p:spPr>
          <a:xfrm>
            <a:off x="6603508" y="-38100"/>
            <a:ext cx="10655792" cy="9296400"/>
          </a:xfrm>
          <a:prstGeom prst="rect">
            <a:avLst/>
          </a:prstGeom>
        </p:spPr>
        <p:txBody>
          <a:bodyPr lIns="0" tIns="0" rIns="0" bIns="0" rtlCol="0" anchor="t">
            <a:spAutoFit/>
          </a:bodyPr>
          <a:lstStyle/>
          <a:p>
            <a:pPr algn="l">
              <a:lnSpc>
                <a:spcPts val="4320"/>
              </a:lnSpc>
            </a:pPr>
            <a:endParaRPr/>
          </a:p>
          <a:p>
            <a:pPr algn="l">
              <a:lnSpc>
                <a:spcPts val="4320"/>
              </a:lnSpc>
            </a:pPr>
            <a:endParaRPr/>
          </a:p>
          <a:p>
            <a:pPr algn="l">
              <a:lnSpc>
                <a:spcPts val="4320"/>
              </a:lnSpc>
            </a:pPr>
            <a:r>
              <a:rPr lang="en-US" sz="3600">
                <a:solidFill>
                  <a:srgbClr val="000000"/>
                </a:solidFill>
                <a:latin typeface="Calibri (MS)"/>
                <a:ea typeface="Calibri (MS)"/>
                <a:cs typeface="Calibri (MS)"/>
                <a:sym typeface="Calibri (MS)"/>
              </a:rPr>
              <a:t>Over time, David noticed several things and became very concerned...</a:t>
            </a:r>
          </a:p>
          <a:p>
            <a:pPr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The amount of wild space has become much less.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More animals are in danger of extinction as their habitats are being taken over by humans.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There is more carbon being released into the atmosphere through the way we live our lives.</a:t>
            </a:r>
          </a:p>
          <a:p>
            <a:pPr marL="651510" lvl="1" indent="-325755" algn="l">
              <a:lnSpc>
                <a:spcPts val="4320"/>
              </a:lnSpc>
              <a:buFont typeface="Arial"/>
              <a:buChar char="•"/>
            </a:pPr>
            <a:r>
              <a:rPr lang="en-US" sz="3600">
                <a:solidFill>
                  <a:srgbClr val="000000"/>
                </a:solidFill>
                <a:latin typeface="Calibri (MS)"/>
                <a:ea typeface="Calibri (MS)"/>
                <a:cs typeface="Calibri (MS)"/>
                <a:sym typeface="Calibri (MS)"/>
              </a:rPr>
              <a:t>The earth is becoming warmer and heating up which is causing more extreme weather events and patterns.</a:t>
            </a:r>
          </a:p>
          <a:p>
            <a:pPr marL="651510" lvl="1" indent="-325755"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pPr>
            <a:r>
              <a:rPr lang="en-US" sz="3600">
                <a:solidFill>
                  <a:srgbClr val="000000"/>
                </a:solidFill>
                <a:latin typeface="Calibri (MS)"/>
                <a:ea typeface="Calibri (MS)"/>
                <a:cs typeface="Calibri (MS)"/>
                <a:sym typeface="Calibri (MS)"/>
              </a:rPr>
              <a:t>David realised...</a:t>
            </a:r>
          </a:p>
          <a:p>
            <a:pPr marL="651510" lvl="1" indent="-325755" algn="l">
              <a:lnSpc>
                <a:spcPts val="4320"/>
              </a:lnSpc>
            </a:pPr>
            <a:endParaRPr lang="en-US" sz="3600">
              <a:solidFill>
                <a:srgbClr val="000000"/>
              </a:solidFill>
              <a:latin typeface="Calibri (MS)"/>
              <a:ea typeface="Calibri (MS)"/>
              <a:cs typeface="Calibri (MS)"/>
              <a:sym typeface="Calibri (MS)"/>
            </a:endParaRPr>
          </a:p>
          <a:p>
            <a:pPr marL="651510" lvl="1" indent="-325755" algn="l">
              <a:lnSpc>
                <a:spcPts val="4320"/>
              </a:lnSpc>
            </a:pPr>
            <a:endParaRPr lang="en-US" sz="3600">
              <a:solidFill>
                <a:srgbClr val="000000"/>
              </a:solidFill>
              <a:latin typeface="Calibri (MS)"/>
              <a:ea typeface="Calibri (MS)"/>
              <a:cs typeface="Calibri (MS)"/>
              <a:sym typeface="Calibri (MS)"/>
            </a:endParaRPr>
          </a:p>
        </p:txBody>
      </p:sp>
      <p:grpSp>
        <p:nvGrpSpPr>
          <p:cNvPr id="5" name="Group 5"/>
          <p:cNvGrpSpPr/>
          <p:nvPr/>
        </p:nvGrpSpPr>
        <p:grpSpPr>
          <a:xfrm rot="-8393531">
            <a:off x="11278333" y="6638825"/>
            <a:ext cx="3265940" cy="3265940"/>
            <a:chOff x="0" y="0"/>
            <a:chExt cx="5340490" cy="5340490"/>
          </a:xfrm>
        </p:grpSpPr>
        <p:sp>
          <p:nvSpPr>
            <p:cNvPr id="6" name="Freeform 6"/>
            <p:cNvSpPr/>
            <p:nvPr/>
          </p:nvSpPr>
          <p:spPr>
            <a:xfrm>
              <a:off x="0" y="0"/>
              <a:ext cx="5340604" cy="5340604"/>
            </a:xfrm>
            <a:custGeom>
              <a:avLst/>
              <a:gdLst/>
              <a:ahLst/>
              <a:cxnLst/>
              <a:rect l="l" t="t" r="r" b="b"/>
              <a:pathLst>
                <a:path w="5340604" h="5340604">
                  <a:moveTo>
                    <a:pt x="0" y="2670302"/>
                  </a:moveTo>
                  <a:cubicBezTo>
                    <a:pt x="0" y="1195451"/>
                    <a:pt x="1195451" y="0"/>
                    <a:pt x="2670302" y="0"/>
                  </a:cubicBezTo>
                  <a:cubicBezTo>
                    <a:pt x="3560445" y="0"/>
                    <a:pt x="4450461" y="0"/>
                    <a:pt x="5340604" y="0"/>
                  </a:cubicBezTo>
                  <a:cubicBezTo>
                    <a:pt x="5340604" y="890143"/>
                    <a:pt x="5340604" y="1780159"/>
                    <a:pt x="5340604" y="2670302"/>
                  </a:cubicBezTo>
                  <a:cubicBezTo>
                    <a:pt x="5340604" y="4145026"/>
                    <a:pt x="4145153" y="5340604"/>
                    <a:pt x="2670302" y="5340604"/>
                  </a:cubicBezTo>
                  <a:cubicBezTo>
                    <a:pt x="1195451" y="5340604"/>
                    <a:pt x="0" y="4145026"/>
                    <a:pt x="0" y="2670302"/>
                  </a:cubicBezTo>
                  <a:close/>
                </a:path>
              </a:pathLst>
            </a:custGeom>
            <a:solidFill>
              <a:srgbClr val="058295"/>
            </a:solidFill>
          </p:spPr>
          <p:txBody>
            <a:bodyPr/>
            <a:lstStyle/>
            <a:p>
              <a:endParaRPr lang="en-GB"/>
            </a:p>
          </p:txBody>
        </p:sp>
      </p:grpSp>
      <p:sp>
        <p:nvSpPr>
          <p:cNvPr id="7" name="TextBox 7"/>
          <p:cNvSpPr txBox="1"/>
          <p:nvPr/>
        </p:nvSpPr>
        <p:spPr>
          <a:xfrm>
            <a:off x="11840668" y="7074703"/>
            <a:ext cx="2141269" cy="2183597"/>
          </a:xfrm>
          <a:prstGeom prst="rect">
            <a:avLst/>
          </a:prstGeom>
        </p:spPr>
        <p:txBody>
          <a:bodyPr lIns="0" tIns="0" rIns="0" bIns="0" rtlCol="0" anchor="t">
            <a:spAutoFit/>
          </a:bodyPr>
          <a:lstStyle/>
          <a:p>
            <a:pPr algn="l">
              <a:lnSpc>
                <a:spcPts val="4148"/>
              </a:lnSpc>
            </a:pPr>
            <a:r>
              <a:rPr lang="en-US" sz="3457" b="1">
                <a:solidFill>
                  <a:srgbClr val="FFFFFF"/>
                </a:solidFill>
                <a:latin typeface="Calibri (MS) Bold"/>
                <a:ea typeface="Calibri (MS) Bold"/>
                <a:cs typeface="Calibri (MS) Bold"/>
                <a:sym typeface="Calibri (MS) Bold"/>
              </a:rPr>
              <a:t>“What’s happens next… is up to us”</a:t>
            </a:r>
          </a:p>
        </p:txBody>
      </p:sp>
      <p:sp>
        <p:nvSpPr>
          <p:cNvPr id="8" name="Freeform 8"/>
          <p:cNvSpPr/>
          <p:nvPr/>
        </p:nvSpPr>
        <p:spPr>
          <a:xfrm>
            <a:off x="-1921807" y="2510362"/>
            <a:ext cx="8739716" cy="8062388"/>
          </a:xfrm>
          <a:custGeom>
            <a:avLst/>
            <a:gdLst/>
            <a:ahLst/>
            <a:cxnLst/>
            <a:rect l="l" t="t" r="r" b="b"/>
            <a:pathLst>
              <a:path w="8739716" h="8062388">
                <a:moveTo>
                  <a:pt x="0" y="0"/>
                </a:moveTo>
                <a:lnTo>
                  <a:pt x="8739715" y="0"/>
                </a:lnTo>
                <a:lnTo>
                  <a:pt x="8739715" y="8062388"/>
                </a:lnTo>
                <a:lnTo>
                  <a:pt x="0" y="806238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8e5848-9703-4542-9fff-a50e87628c77" xsi:nil="true"/>
    <lcf76f155ced4ddcb4097134ff3c332f xmlns="788f8e72-3571-45ff-ad9b-b7b9ed78a8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6033397C760C48ACB9C916EFE7C85F" ma:contentTypeVersion="21" ma:contentTypeDescription="Create a new document." ma:contentTypeScope="" ma:versionID="0295ebb78554fa41bef1bab8799fde11">
  <xsd:schema xmlns:xsd="http://www.w3.org/2001/XMLSchema" xmlns:xs="http://www.w3.org/2001/XMLSchema" xmlns:p="http://schemas.microsoft.com/office/2006/metadata/properties" xmlns:ns2="788f8e72-3571-45ff-ad9b-b7b9ed78a87e" xmlns:ns3="2e8e5848-9703-4542-9fff-a50e87628c77" targetNamespace="http://schemas.microsoft.com/office/2006/metadata/properties" ma:root="true" ma:fieldsID="4fd71ddfde10fa4ad0a91c3ecf74fda8" ns2:_="" ns3:_="">
    <xsd:import namespace="788f8e72-3571-45ff-ad9b-b7b9ed78a87e"/>
    <xsd:import namespace="2e8e5848-9703-4542-9fff-a50e87628c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f8e72-3571-45ff-ad9b-b7b9ed78a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98a662a-7e28-481f-b2c3-7a8fdc2b80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8e5848-9703-4542-9fff-a50e87628c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26931f9-9d07-4bc0-ab7e-ee329324d70f}" ma:internalName="TaxCatchAll" ma:showField="CatchAllData" ma:web="2e8e5848-9703-4542-9fff-a50e87628c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F9A58-E857-49C1-BDD9-18DE6705AD28}">
  <ds:schemaRefs>
    <ds:schemaRef ds:uri="http://schemas.microsoft.com/office/2006/metadata/properties"/>
    <ds:schemaRef ds:uri="http://schemas.microsoft.com/office/infopath/2007/PartnerControls"/>
    <ds:schemaRef ds:uri="2e8e5848-9703-4542-9fff-a50e87628c77"/>
    <ds:schemaRef ds:uri="788f8e72-3571-45ff-ad9b-b7b9ed78a87e"/>
  </ds:schemaRefs>
</ds:datastoreItem>
</file>

<file path=customXml/itemProps2.xml><?xml version="1.0" encoding="utf-8"?>
<ds:datastoreItem xmlns:ds="http://schemas.openxmlformats.org/officeDocument/2006/customXml" ds:itemID="{850B7042-A35D-4FCC-9010-FE8D81F691A2}">
  <ds:schemaRefs>
    <ds:schemaRef ds:uri="http://schemas.microsoft.com/sharepoint/v3/contenttype/forms"/>
  </ds:schemaRefs>
</ds:datastoreItem>
</file>

<file path=customXml/itemProps3.xml><?xml version="1.0" encoding="utf-8"?>
<ds:datastoreItem xmlns:ds="http://schemas.openxmlformats.org/officeDocument/2006/customXml" ds:itemID="{63E6467D-9A8A-4DEC-B687-0A6953568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f8e72-3571-45ff-ad9b-b7b9ed78a87e"/>
    <ds:schemaRef ds:uri="2e8e5848-9703-4542-9fff-a50e87628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3474</Words>
  <Application>Microsoft Office PowerPoint</Application>
  <PresentationFormat>Custom</PresentationFormat>
  <Paragraphs>318</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 (MS)</vt:lpstr>
      <vt:lpstr>Aloja</vt:lpstr>
      <vt:lpstr>Calibri (MS) Italics</vt:lpstr>
      <vt:lpstr>Calibri</vt:lpstr>
      <vt:lpstr>Calibri (MS) Bold</vt:lpstr>
      <vt:lpstr>Arimo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David 100th Birthday Assembly Branded 1.pptx</dc:title>
  <cp:lastModifiedBy>Kirsty Porter</cp:lastModifiedBy>
  <cp:revision>3</cp:revision>
  <dcterms:created xsi:type="dcterms:W3CDTF">2006-08-16T00:00:00Z</dcterms:created>
  <dcterms:modified xsi:type="dcterms:W3CDTF">2026-05-11T10:01:19Z</dcterms:modified>
  <dc:identifier>DAHI5rHUO6I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0x0101001F6033397C760C48ACB9C916EFE7C85F</vt:lpwstr>
  </property>
</Properties>
</file>