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11"/>
  </p:notesMasterIdLst>
  <p:sldIdLst>
    <p:sldId id="256" r:id="rId3"/>
    <p:sldId id="259" r:id="rId4"/>
    <p:sldId id="269" r:id="rId5"/>
    <p:sldId id="261" r:id="rId6"/>
    <p:sldId id="262" r:id="rId7"/>
    <p:sldId id="270" r:id="rId8"/>
    <p:sldId id="264" r:id="rId9"/>
    <p:sldId id="265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6SR2feSwdBe2t1VtqaE/7Vy91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1" autoAdjust="0"/>
  </p:normalViewPr>
  <p:slideViewPr>
    <p:cSldViewPr snapToGrid="0"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Holding slide</a:t>
            </a:r>
            <a:endParaRPr dirty="0"/>
          </a:p>
        </p:txBody>
      </p:sp>
      <p:sp>
        <p:nvSpPr>
          <p:cNvPr id="226" name="Google Shape;22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Obviously time needs to be set aside in the timetable for the practicalities of tree planting and the </a:t>
            </a:r>
            <a:r>
              <a:rPr lang="en-GB" b="1" dirty="0"/>
              <a:t>more involved your pupils are with every bit of the process</a:t>
            </a:r>
            <a:r>
              <a:rPr lang="en-GB" dirty="0"/>
              <a:t> the more successful./sustainable your planting project is likely to be –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Use it to tick boxes in your curriculum to save you finding time to squeeze it in ( </a:t>
            </a:r>
            <a:r>
              <a:rPr lang="en-GB" b="1" dirty="0"/>
              <a:t>add in not on!)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Project planning phase </a:t>
            </a:r>
            <a:r>
              <a:rPr lang="en-GB" dirty="0"/>
              <a:t>– use it as an action for your eco team / class /year group that feeds into your </a:t>
            </a:r>
            <a:r>
              <a:rPr lang="en-GB" b="1" dirty="0"/>
              <a:t>Green flag Eco Schools application, woodland Trust – ‘Green Tree’ award – Woodland Trust,  Wilder Schools action, Young  Tree champion Award ( tree council) / Climate Leaders Award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( new award launching now ( </a:t>
            </a:r>
            <a:r>
              <a:rPr lang="en-GB" b="1" dirty="0" err="1"/>
              <a:t>ish</a:t>
            </a:r>
            <a:r>
              <a:rPr lang="en-GB" b="1" dirty="0"/>
              <a:t> ) from the DfE ) put links to these in the ‘after pack’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Mapping – </a:t>
            </a:r>
            <a:r>
              <a:rPr lang="en-GB" b="0" dirty="0" err="1"/>
              <a:t>Geog</a:t>
            </a:r>
            <a:r>
              <a:rPr lang="en-GB" b="0" dirty="0"/>
              <a:t> @KS2-  mention GIS – ‘team wilder’ map on SWT – national nature park map – DfE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Tree survey </a:t>
            </a:r>
            <a:r>
              <a:rPr lang="en-GB" b="0" dirty="0"/>
              <a:t>– </a:t>
            </a:r>
            <a:r>
              <a:rPr lang="en-GB" b="1" dirty="0"/>
              <a:t>what do we have already </a:t>
            </a:r>
            <a:r>
              <a:rPr lang="en-GB" b="0" dirty="0"/>
              <a:t>, what would be good to plant for increased bio diversity ( discuss native/non-native)  – which trees will grow well on our site /have best wildlife benefits- link to getting to know local area / habitats – soil type- - Science non </a:t>
            </a:r>
            <a:r>
              <a:rPr lang="en-GB" b="0" dirty="0" err="1"/>
              <a:t>stst</a:t>
            </a:r>
            <a:r>
              <a:rPr lang="en-GB" b="0" dirty="0"/>
              <a:t> guidance says : pupils should study and raise questions about their local environment throughout the year. They should observe changes in a variety of living things – </a:t>
            </a:r>
            <a:r>
              <a:rPr lang="en-GB" b="0" dirty="0" err="1"/>
              <a:t>eg</a:t>
            </a:r>
            <a:r>
              <a:rPr lang="en-GB" b="0" dirty="0"/>
              <a:t> plants , animals in local env. Pupils should </a:t>
            </a:r>
            <a:r>
              <a:rPr lang="en-GB" b="1" dirty="0"/>
              <a:t> build on their learning ( Y4) by looking at classification system in more detail – </a:t>
            </a:r>
            <a:r>
              <a:rPr lang="en-GB" b="0" dirty="0"/>
              <a:t>use ‘tree id’ keys ( woodland trust , seek app , )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49" name="Google Shape;24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805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928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have created a document filled with activity/teaching ideas/ points and the possible links to NC areas – will share</a:t>
            </a:r>
          </a:p>
          <a:p>
            <a:r>
              <a:rPr lang="en-GB" dirty="0"/>
              <a:t>Also consider Ofsted personal development goals- your tree planting may help prove you are: for </a:t>
            </a:r>
            <a:r>
              <a:rPr lang="en-GB" dirty="0" err="1"/>
              <a:t>eg</a:t>
            </a:r>
            <a:endParaRPr lang="en-GB" dirty="0"/>
          </a:p>
          <a:p>
            <a:r>
              <a:rPr lang="en-GB" dirty="0"/>
              <a:t>Developing : responsible , respectful, active citizens who are able to play their part and become actively involved in public life </a:t>
            </a:r>
          </a:p>
          <a:p>
            <a:r>
              <a:rPr lang="en-GB" dirty="0"/>
              <a:t>Provide ample </a:t>
            </a:r>
            <a:r>
              <a:rPr lang="en-GB" dirty="0" err="1"/>
              <a:t>opps</a:t>
            </a:r>
            <a:r>
              <a:rPr lang="en-GB" dirty="0"/>
              <a:t> for pupils to be active during school day</a:t>
            </a:r>
          </a:p>
          <a:p>
            <a:r>
              <a:rPr lang="en-GB" dirty="0"/>
              <a:t>Develop pupils who co op consistently well with others etc…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4591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Harmony project -   a charity founded by a Surrey HT  has designed a curriculum based upon 6 principles of nature – interdependence, the cycle, diversity, adaptation, health and geometry </a:t>
            </a:r>
          </a:p>
          <a:p>
            <a:r>
              <a:rPr lang="en-GB" dirty="0"/>
              <a:t>The curriculum is organised through enquiries of learning which give meaningful, real life contexts through which the children can apply their learning across all subjects . This Year 3 half termly overview is all about trees and might be a useful starting point </a:t>
            </a:r>
            <a:r>
              <a:rPr lang="en-GB" dirty="0" err="1"/>
              <a:t>toplan</a:t>
            </a:r>
            <a:r>
              <a:rPr lang="en-GB" dirty="0"/>
              <a:t> a series of lessons around your tree planting project </a:t>
            </a:r>
          </a:p>
          <a:p>
            <a:r>
              <a:rPr lang="en-GB" dirty="0"/>
              <a:t>Available as a free downloadable pdf from www.harmonyproject.org.uk – will send out link and pop in chat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464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https://www.youtube.com/watch?v=BXJ0oJDjhXA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227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 to story maps – royal and a </a:t>
            </a:r>
          </a:p>
          <a:p>
            <a:r>
              <a:rPr lang="en-GB" dirty="0"/>
              <a:t>Eastwick</a:t>
            </a:r>
          </a:p>
          <a:p>
            <a:r>
              <a:rPr lang="en-GB" dirty="0"/>
              <a:t>Howard of Effingham</a:t>
            </a:r>
          </a:p>
          <a:p>
            <a:r>
              <a:rPr lang="en-GB" dirty="0"/>
              <a:t>Croydon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3368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2 Content" type="txAndTwoObj">
  <p:cSld name="TEXT_AND_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 type="objOnly">
  <p:cSld name="OBJECT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457200" y="274640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3"/>
          </p:nvPr>
        </p:nvSpPr>
        <p:spPr>
          <a:xfrm>
            <a:off x="457200" y="3938590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4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, and 2 Content" type="objAndTwoObj">
  <p:cSld name="OBJECT_AND_TWO_OBJEC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3"/>
          </p:nvPr>
        </p:nvSpPr>
        <p:spPr>
          <a:xfrm>
            <a:off x="4648200" y="3938590"/>
            <a:ext cx="4038600" cy="218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9" descr="SWT-Lozenge-Black-Border-PP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92950" y="5876925"/>
            <a:ext cx="1820863" cy="7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9" descr="SWT-PPT-Footer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373688"/>
            <a:ext cx="9144000" cy="221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9" descr="SWT-Lozenge-Black-Border-PP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16700" y="390525"/>
            <a:ext cx="2027238" cy="82391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6" descr="SWT-Lozenge-Black-Border-PP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23075" y="390525"/>
            <a:ext cx="1820863" cy="73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 descr="SWT-PPT-Footer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373688"/>
            <a:ext cx="9144000" cy="221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 descr="SWT-Lozenge-Black-Border-PPT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16700" y="390525"/>
            <a:ext cx="2027238" cy="82391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8" descr="SWT-PPT-Footer-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373688"/>
            <a:ext cx="9144000" cy="221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 descr="SWT-Lozenge-Black-Border-PP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6700" y="390525"/>
            <a:ext cx="2027238" cy="82391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9" descr="SWT-PPT-Footer-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373688"/>
            <a:ext cx="9144000" cy="221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 descr="SWT-Lozenge-Black-Border-PP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6700" y="390525"/>
            <a:ext cx="2027238" cy="823913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2" name="Google Shape;172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0" descr="SWT-PPT-Footer-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373688"/>
            <a:ext cx="9144000" cy="221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0" descr="SWT-Lozenge-Black-Border-PP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6700" y="390525"/>
            <a:ext cx="2027238" cy="82391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1" descr="SWT-PPT-Footer-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373688"/>
            <a:ext cx="9144000" cy="221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8" name="Google Shape;208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theharmonyproject.org.uk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BXJ0oJDjhXA" TargetMode="External"/><Relationship Id="rId3" Type="http://schemas.openxmlformats.org/officeDocument/2006/relationships/hyperlink" Target="https://www.woodlandtrust.org.uk/plant-trees/schools-and-communities/?utm_source=google&amp;utm_medium=cpc&amp;utm_campaign=community_tree_packs&amp;utm_id=ctp&amp;gclid=EAIaIQobChMI8fziz-qt-wIVVODtCh3zSQXBEAAYASAAEgL6GfD_BwE" TargetMode="External"/><Relationship Id="rId7" Type="http://schemas.openxmlformats.org/officeDocument/2006/relationships/hyperlink" Target="https://treecouncil.org.uk/" TargetMode="Externa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surreywildlifetrust.org/what-we-do/outdoor-learning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ltl.org.uk/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www.theharmonyproject.org.uk/" TargetMode="Externa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maps.arcgis.com/stories/2e43e018986646efa51d059f36fc341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" descr="PPT bann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05238"/>
            <a:ext cx="9144000" cy="3079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"/>
          <p:cNvSpPr txBox="1">
            <a:spLocks noGrp="1"/>
          </p:cNvSpPr>
          <p:nvPr>
            <p:ph type="ctrTitle"/>
          </p:nvPr>
        </p:nvSpPr>
        <p:spPr>
          <a:xfrm>
            <a:off x="179387" y="1917380"/>
            <a:ext cx="8785225" cy="338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Calibri"/>
                <a:ea typeface="Calibri"/>
                <a:cs typeface="Calibri"/>
                <a:sym typeface="Calibri"/>
              </a:rPr>
              <a:t>Tree Planting</a:t>
            </a:r>
            <a:br>
              <a:rPr lang="en-US" sz="5400" b="1" dirty="0">
                <a:latin typeface="Calibri"/>
                <a:ea typeface="Calibri"/>
                <a:cs typeface="Calibri"/>
                <a:sym typeface="Calibri"/>
              </a:rPr>
            </a:br>
            <a:endParaRPr sz="5400" b="1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1" descr="SWT-Lozenge-Black-Border-PP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7824" y="620688"/>
            <a:ext cx="3223951" cy="131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/>
              <a:t>How to ‘sow’ tree planting into your curriculum </a:t>
            </a:r>
            <a:br>
              <a:rPr lang="en-GB" b="1" dirty="0"/>
            </a:br>
            <a:endParaRPr b="1" dirty="0"/>
          </a:p>
        </p:txBody>
      </p:sp>
      <p:sp>
        <p:nvSpPr>
          <p:cNvPr id="252" name="Google Shape;252;p4"/>
          <p:cNvSpPr txBox="1">
            <a:spLocks noGrp="1"/>
          </p:cNvSpPr>
          <p:nvPr>
            <p:ph type="body" idx="1"/>
          </p:nvPr>
        </p:nvSpPr>
        <p:spPr>
          <a:xfrm>
            <a:off x="290773" y="933913"/>
            <a:ext cx="86100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2800" b="1" u="sng" dirty="0"/>
              <a:t>Project Planning Phase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GB" sz="2000" b="1" dirty="0"/>
              <a:t>Map the school grounds </a:t>
            </a:r>
            <a:r>
              <a:rPr lang="en-GB" sz="2000" dirty="0"/>
              <a:t>– </a:t>
            </a:r>
            <a:r>
              <a:rPr lang="en-GB" sz="1800" b="1" dirty="0"/>
              <a:t>KS2 </a:t>
            </a:r>
            <a:r>
              <a:rPr lang="en-GB" sz="1800" b="1" dirty="0" err="1"/>
              <a:t>Geog</a:t>
            </a:r>
            <a:r>
              <a:rPr lang="en-GB" sz="1800" dirty="0"/>
              <a:t>: </a:t>
            </a:r>
            <a:r>
              <a:rPr lang="en-GB" sz="1400" dirty="0"/>
              <a:t>use fieldwork to observe, measure, record and present the human and physical features in the local area using a range of methods including sketch maps, plans and graphs and digital technologies.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endParaRPr lang="en-GB" sz="1800" dirty="0"/>
          </a:p>
          <a:p>
            <a:pPr indent="-457200">
              <a:spcBef>
                <a:spcPts val="0"/>
              </a:spcBef>
              <a:buSzPts val="3200"/>
            </a:pPr>
            <a:r>
              <a:rPr lang="en-GB" sz="1800" dirty="0"/>
              <a:t> </a:t>
            </a:r>
            <a:r>
              <a:rPr lang="en-GB" sz="2000" b="1" dirty="0"/>
              <a:t>Tree Survey </a:t>
            </a:r>
            <a:r>
              <a:rPr lang="en-GB" sz="2000" dirty="0"/>
              <a:t> </a:t>
            </a:r>
            <a:r>
              <a:rPr lang="en-GB" sz="1800" dirty="0"/>
              <a:t>– </a:t>
            </a:r>
            <a:r>
              <a:rPr lang="en-GB" sz="1800" b="1" dirty="0"/>
              <a:t> Science Y3</a:t>
            </a:r>
            <a:r>
              <a:rPr lang="en-GB" sz="1400" b="1" dirty="0"/>
              <a:t> </a:t>
            </a:r>
            <a:r>
              <a:rPr lang="en-GB" sz="1400" dirty="0"/>
              <a:t>: Id and describe functions of different parts of flowering plants :roots, stem/trunk, leaves and flowers.</a:t>
            </a:r>
            <a:r>
              <a:rPr lang="en-GB" sz="1400" b="1" dirty="0"/>
              <a:t> Y4 : </a:t>
            </a:r>
            <a:r>
              <a:rPr lang="en-GB" sz="1400" dirty="0"/>
              <a:t>recognise that living things can be grouped in a variety of ways : explore and use classification keys </a:t>
            </a:r>
            <a:r>
              <a:rPr lang="en-GB" sz="1400" b="1" dirty="0"/>
              <a:t>Y6 : </a:t>
            </a:r>
            <a:r>
              <a:rPr lang="en-GB" sz="1400" dirty="0"/>
              <a:t>describe how living things are classified into groups according to observable          characteristics: give reasons for classifying plants based on specific characteristics.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endParaRPr lang="en-GB" sz="1800" dirty="0"/>
          </a:p>
          <a:p>
            <a:pPr indent="-457200">
              <a:spcBef>
                <a:spcPts val="0"/>
              </a:spcBef>
              <a:buSzPts val="3200"/>
            </a:pPr>
            <a:r>
              <a:rPr lang="en-GB" sz="2000" b="1" dirty="0"/>
              <a:t>What would grow well /where – </a:t>
            </a:r>
            <a:r>
              <a:rPr lang="en-GB" sz="1800" b="1" dirty="0"/>
              <a:t>Science Y3</a:t>
            </a:r>
            <a:r>
              <a:rPr lang="en-GB" sz="1800" dirty="0"/>
              <a:t> </a:t>
            </a:r>
            <a:r>
              <a:rPr lang="en-GB" sz="1400" dirty="0"/>
              <a:t>–  recognise that soils are made from rocks and organic matter ( soil type- dirty hands test) 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endParaRPr lang="en-GB" sz="1400" b="1" dirty="0"/>
          </a:p>
          <a:p>
            <a:pPr marL="285750" indent="-285750">
              <a:spcBef>
                <a:spcPts val="0"/>
              </a:spcBef>
              <a:buSzPts val="3200"/>
            </a:pPr>
            <a:r>
              <a:rPr lang="en-GB" sz="2000" b="1" dirty="0"/>
              <a:t>   Write persuasive letters /prep an assembly/PPT- </a:t>
            </a:r>
            <a:r>
              <a:rPr lang="en-GB" sz="1800" b="1" dirty="0"/>
              <a:t>KS2 English </a:t>
            </a:r>
            <a:r>
              <a:rPr lang="en-GB" sz="1400" b="1" dirty="0"/>
              <a:t>– </a:t>
            </a:r>
            <a:r>
              <a:rPr lang="en-GB" sz="1400" dirty="0"/>
              <a:t>pupils should have opportunities to write for a range of real purposes, consider audience.</a:t>
            </a:r>
            <a:endParaRPr sz="1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45E534-08BD-0C27-6441-B54218D5A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76" y="4988778"/>
            <a:ext cx="1921974" cy="10457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233DBD-E384-E908-2CF8-6342F27D7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470" y="4739875"/>
            <a:ext cx="1381364" cy="1294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6BE74B-C340-D5BD-4B8B-6066F2055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677" y="5160550"/>
            <a:ext cx="1119932" cy="586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AEDEF1-0C7D-F5E0-CE7D-478F3F2167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0506" y="4988778"/>
            <a:ext cx="1491511" cy="735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181470-C397-3685-4C11-A80A98996C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500" t="40281" r="30406" b="15608"/>
          <a:stretch/>
        </p:blipFill>
        <p:spPr>
          <a:xfrm>
            <a:off x="7616155" y="4910249"/>
            <a:ext cx="1047633" cy="9538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252" name="Google Shape;252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b="1" u="sng" dirty="0"/>
              <a:t>Practical Tree Planting</a:t>
            </a:r>
          </a:p>
          <a:p>
            <a:pPr indent="-457200">
              <a:spcBef>
                <a:spcPts val="0"/>
              </a:spcBef>
              <a:buSzPts val="3200"/>
            </a:pPr>
            <a:r>
              <a:rPr lang="en-GB" sz="2400" dirty="0"/>
              <a:t>Measuring area ( converting units) 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endParaRPr lang="en-GB" sz="2400" dirty="0"/>
          </a:p>
          <a:p>
            <a:pPr indent="-457200">
              <a:spcBef>
                <a:spcPts val="0"/>
              </a:spcBef>
              <a:buSzPts val="3200"/>
            </a:pPr>
            <a:r>
              <a:rPr lang="en-GB" sz="2400" dirty="0"/>
              <a:t>Planning planting ( hedges- pattern , logic)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endParaRPr lang="en-GB" sz="2400" dirty="0"/>
          </a:p>
          <a:p>
            <a:pPr indent="-457200">
              <a:spcBef>
                <a:spcPts val="0"/>
              </a:spcBef>
              <a:buSzPts val="3200"/>
            </a:pPr>
            <a:r>
              <a:rPr lang="en-GB" sz="2400" dirty="0"/>
              <a:t>Soil Testing ( dirty hands test- fieldwork ) 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endParaRPr lang="en-GB" sz="2400" dirty="0"/>
          </a:p>
          <a:p>
            <a:pPr indent="-457200">
              <a:spcBef>
                <a:spcPts val="0"/>
              </a:spcBef>
              <a:buSzPts val="3200"/>
            </a:pPr>
            <a:r>
              <a:rPr lang="en-GB" sz="2400" dirty="0"/>
              <a:t>Test site Conditions- temp, aspect, (data loggers) 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endParaRPr lang="en-GB" sz="2400" dirty="0"/>
          </a:p>
          <a:p>
            <a:pPr indent="-457200">
              <a:spcBef>
                <a:spcPts val="0"/>
              </a:spcBef>
              <a:buSzPts val="3200"/>
            </a:pPr>
            <a:r>
              <a:rPr lang="en-GB" sz="2400" dirty="0"/>
              <a:t>Physical work- safe tool use </a:t>
            </a:r>
          </a:p>
          <a:p>
            <a:pPr marL="0" indent="0">
              <a:spcBef>
                <a:spcPts val="0"/>
              </a:spcBef>
              <a:buSzPts val="3200"/>
              <a:buNone/>
            </a:pPr>
            <a:endParaRPr lang="en-GB" sz="2400" dirty="0"/>
          </a:p>
          <a:p>
            <a:pPr indent="-457200">
              <a:spcBef>
                <a:spcPts val="0"/>
              </a:spcBef>
              <a:buSzPts val="3200"/>
            </a:pPr>
            <a:r>
              <a:rPr lang="en-GB" sz="2400" dirty="0"/>
              <a:t>Investigate what trees need to grow and thrive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GB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n-GB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EFA44B7-3827-9EBA-50A2-311BD0F23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BC73D6F-A272-498B-057C-284B4A0BCC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F0CF70-043F-EBFA-FD1E-0A70860FD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2489"/>
            <a:ext cx="3112851" cy="15472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D8D3D3-7802-DCD7-4843-69696BAFA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199" y="2412460"/>
            <a:ext cx="2615313" cy="185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5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FF0D2-A7FD-BE78-3098-70A487894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885" y="963106"/>
            <a:ext cx="7772400" cy="1470025"/>
          </a:xfrm>
        </p:spPr>
        <p:txBody>
          <a:bodyPr/>
          <a:lstStyle/>
          <a:p>
            <a:r>
              <a:rPr lang="en-GB" sz="3200" b="1" u="sng" dirty="0"/>
              <a:t>Established trees/hedge</a:t>
            </a:r>
            <a:br>
              <a:rPr lang="en-GB" sz="3200" b="1" u="sng" dirty="0"/>
            </a:br>
            <a:br>
              <a:rPr lang="en-GB" sz="3200" dirty="0"/>
            </a:b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F51B34-FED0-0417-701C-E266607D4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999034"/>
            <a:ext cx="6400800" cy="1752600"/>
          </a:xfrm>
        </p:spPr>
        <p:txBody>
          <a:bodyPr/>
          <a:lstStyle/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Poster designs – explain and share</a:t>
            </a:r>
          </a:p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Writing reports on native trees- research/non chronological reports </a:t>
            </a:r>
          </a:p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Geometry/art- collecting seeds, drawing shapes</a:t>
            </a:r>
          </a:p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Investigate leaves- estimating and measuring in mm and cm/area – what is their function? </a:t>
            </a:r>
          </a:p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Art- creating sketchbooks/using natural materials</a:t>
            </a:r>
          </a:p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Creative writing/poetry context/inspiration</a:t>
            </a:r>
          </a:p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Wellbeing / nature connection/ sensory activities</a:t>
            </a:r>
          </a:p>
          <a:p>
            <a:pPr marL="482600" indent="-457200" algn="l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pPr marL="482600" indent="-457200" algn="l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pPr marL="482600" indent="-457200" algn="l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Tree poetry</a:t>
            </a:r>
          </a:p>
          <a:p>
            <a:r>
              <a:rPr lang="en-GB" dirty="0">
                <a:solidFill>
                  <a:schemeClr val="tx1"/>
                </a:solidFill>
              </a:rPr>
              <a:t>Non fiction writing – tree research</a:t>
            </a:r>
          </a:p>
          <a:p>
            <a:r>
              <a:rPr lang="en-GB" dirty="0">
                <a:solidFill>
                  <a:schemeClr val="tx1"/>
                </a:solidFill>
              </a:rPr>
              <a:t>Maths – measure trees</a:t>
            </a:r>
          </a:p>
          <a:p>
            <a:r>
              <a:rPr lang="en-GB" dirty="0">
                <a:solidFill>
                  <a:schemeClr val="tx1"/>
                </a:solidFill>
              </a:rPr>
              <a:t>Survey techniques – tree beating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ECD68-EDF6-E153-9D38-E10230034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769" y="1698118"/>
            <a:ext cx="1614205" cy="1274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F8B93E-AE24-DF42-8532-6BB5D5DB4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044" y="3885685"/>
            <a:ext cx="1488711" cy="994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8ED05E-D9F6-FD23-676D-B7A81C86B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647" y="206872"/>
            <a:ext cx="1945026" cy="127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0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0B334-409A-BDD9-7395-E7EFBC3D03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96D5D-EB15-1968-6D72-B308F3765F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652788-9E9C-A727-5FC0-C38F2553B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11" y="1315447"/>
            <a:ext cx="8083685" cy="475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9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18407-EE37-356B-C5D3-3501A4B5E6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BC4B9-5CE0-59D5-28F4-D200F39DE2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8C147F-A711-9544-EF3B-654F1971B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12" y="336479"/>
            <a:ext cx="8290277" cy="53864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3FEDAE-6F13-021B-7A8C-740E454EEB3B}"/>
              </a:ext>
            </a:extLst>
          </p:cNvPr>
          <p:cNvSpPr txBox="1"/>
          <p:nvPr/>
        </p:nvSpPr>
        <p:spPr>
          <a:xfrm>
            <a:off x="357612" y="2870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https://www.theharmonyproject.org.uk/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1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8A5C2-7C87-7620-D2C0-933FCE6B9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030" y="328785"/>
            <a:ext cx="7772400" cy="1470025"/>
          </a:xfrm>
        </p:spPr>
        <p:txBody>
          <a:bodyPr/>
          <a:lstStyle/>
          <a:p>
            <a:r>
              <a:rPr lang="en-GB" sz="3200" dirty="0"/>
              <a:t>Ideas and resources </a:t>
            </a:r>
            <a:br>
              <a:rPr lang="en-GB" sz="3200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CC4B90-918E-695F-F626-86B86415F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935" y="1110272"/>
            <a:ext cx="6400800" cy="17526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The Woodland Trust –Green Tree Schools Award </a:t>
            </a:r>
            <a:r>
              <a:rPr lang="en-GB" sz="900" dirty="0">
                <a:solidFill>
                  <a:schemeClr val="tx1"/>
                </a:solidFill>
                <a:hlinkClick r:id="rId3"/>
              </a:rPr>
              <a:t>https://www.woodlandtrust.org.uk/plant-trees/schools-and-communities/?utm_source=google&amp;utm_medium=cpc&amp;utm_campaign=community_tree_packs&amp;utm_id=ctp&amp;gclid=EAIaIQobChMI8fziz-qt-wIVVODtCh3zSQXBEAAYASAAEgL6GfD_BwE</a:t>
            </a:r>
            <a:endParaRPr lang="en-GB" sz="900" dirty="0">
              <a:solidFill>
                <a:schemeClr val="tx1"/>
              </a:solidFill>
            </a:endParaRPr>
          </a:p>
          <a:p>
            <a:pPr marL="25400" indent="0" algn="l"/>
            <a:endParaRPr lang="en-GB" sz="9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The Harmony Project – curriculum planning </a:t>
            </a:r>
            <a:r>
              <a:rPr lang="en-GB" sz="1000" dirty="0">
                <a:hlinkClick r:id="rId4"/>
              </a:rPr>
              <a:t>https://www.theharmonyproject.org.uk/</a:t>
            </a:r>
            <a:endParaRPr lang="en-GB" sz="1000" dirty="0"/>
          </a:p>
          <a:p>
            <a:pPr marL="25400" indent="0" algn="l"/>
            <a:endParaRPr lang="en-GB" sz="1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Learning through Landscapes- lots of pdf lesson plans </a:t>
            </a:r>
            <a:r>
              <a:rPr lang="en-GB" sz="1000" dirty="0">
                <a:solidFill>
                  <a:schemeClr val="tx1"/>
                </a:solidFill>
                <a:hlinkClick r:id="rId5"/>
              </a:rPr>
              <a:t>https://ltl.org.uk/</a:t>
            </a:r>
            <a:endParaRPr lang="en-GB" sz="10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Surrey Wildlife Trust </a:t>
            </a:r>
            <a:r>
              <a:rPr lang="en-GB" sz="1000" dirty="0">
                <a:solidFill>
                  <a:schemeClr val="tx1"/>
                </a:solidFill>
                <a:hlinkClick r:id="rId6"/>
              </a:rPr>
              <a:t>https://www.surreywildlifetrust.org/what-we-do/outdoor-learning</a:t>
            </a:r>
            <a:endParaRPr lang="en-GB" sz="10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The Tree Council – orchards for schools , tree champions – </a:t>
            </a:r>
            <a:r>
              <a:rPr lang="en-GB" sz="1000" dirty="0">
                <a:solidFill>
                  <a:schemeClr val="tx1"/>
                </a:solidFill>
                <a:hlinkClick r:id="rId7"/>
              </a:rPr>
              <a:t>https://treecouncil.org.uk/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tree seed gathering  masterclass on you tube </a:t>
            </a:r>
            <a:r>
              <a:rPr lang="en-GB" sz="1000" dirty="0">
                <a:solidFill>
                  <a:schemeClr val="tx1"/>
                </a:solidFill>
                <a:hlinkClick r:id="rId8"/>
              </a:rPr>
              <a:t>https://www.youtube.com/watch?v=BXJ0oJDjhXA</a:t>
            </a:r>
            <a:endParaRPr lang="en-GB" sz="10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The Woodland Trust tree planting scheme welcomed">
            <a:extLst>
              <a:ext uri="{FF2B5EF4-FFF2-40B4-BE49-F238E27FC236}">
                <a16:creationId xmlns:a16="http://schemas.microsoft.com/office/drawing/2014/main" id="{B4F4D932-3C4A-AB27-D0AE-5DEB767D5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9" y="846577"/>
            <a:ext cx="1439695" cy="95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CC1B00-4EB8-20B0-7DCE-2BFADA02A0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622" y="2040626"/>
            <a:ext cx="1439695" cy="725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ADD51D-3A70-7D93-5E8C-2FD66E91E0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929" y="3000618"/>
            <a:ext cx="1106734" cy="1252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B10020-22FE-CEFD-49E4-CC647BF465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622" y="4450899"/>
            <a:ext cx="1448002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6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9B53-99A3-6985-044E-FDB31F504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5982"/>
            <a:ext cx="7772400" cy="1470025"/>
          </a:xfrm>
        </p:spPr>
        <p:txBody>
          <a:bodyPr/>
          <a:lstStyle/>
          <a:p>
            <a:r>
              <a:rPr lang="en-GB" sz="3200" u="sng" dirty="0"/>
              <a:t>Tree Planting Success Stories 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D5755-06D6-B2F4-13EC-0F0C00CE5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977629"/>
            <a:ext cx="3735421" cy="481519"/>
          </a:xfrm>
        </p:spPr>
        <p:txBody>
          <a:bodyPr/>
          <a:lstStyle/>
          <a:p>
            <a:r>
              <a:rPr lang="en-GB" sz="1600" dirty="0">
                <a:hlinkClick r:id="rId3"/>
              </a:rPr>
              <a:t>https://storymaps.arcgis.com/stories/2e43e018986646efa51d059f36fc3418</a:t>
            </a:r>
            <a:endParaRPr lang="en-GB" sz="16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6C8942-84E4-0D3B-3361-168B7C9BC0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829" y="1616007"/>
            <a:ext cx="5794227" cy="3868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637F3C-EB8A-2A44-9B92-2D965D7FC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008" y="2929734"/>
            <a:ext cx="2295163" cy="198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6884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1013</Words>
  <Application>Microsoft Office PowerPoint</Application>
  <PresentationFormat>On-screen Show (4:3)</PresentationFormat>
  <Paragraphs>84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Default Design</vt:lpstr>
      <vt:lpstr>3_Office Theme</vt:lpstr>
      <vt:lpstr>Tree Planting </vt:lpstr>
      <vt:lpstr>How to ‘sow’ tree planting into your curriculum  </vt:lpstr>
      <vt:lpstr>PowerPoint Presentation</vt:lpstr>
      <vt:lpstr>Established trees/hedge  </vt:lpstr>
      <vt:lpstr>PowerPoint Presentation</vt:lpstr>
      <vt:lpstr>PowerPoint Presentation</vt:lpstr>
      <vt:lpstr>Ideas and resources   </vt:lpstr>
      <vt:lpstr>Tree Planting Success Stories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Wilder Schools</dc:title>
  <dc:creator>Ben.Siggery@surreywt.org.uk</dc:creator>
  <cp:lastModifiedBy>Susan Edwards</cp:lastModifiedBy>
  <cp:revision>10</cp:revision>
  <dcterms:created xsi:type="dcterms:W3CDTF">2018-03-22T17:26:32Z</dcterms:created>
  <dcterms:modified xsi:type="dcterms:W3CDTF">2022-11-25T14:30:22Z</dcterms:modified>
</cp:coreProperties>
</file>