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94" r:id="rId5"/>
    <p:sldId id="266" r:id="rId6"/>
    <p:sldId id="283" r:id="rId7"/>
    <p:sldId id="289" r:id="rId8"/>
    <p:sldId id="292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deep Gill" initials="VG" lastIdx="6" clrIdx="0">
    <p:extLst>
      <p:ext uri="{19B8F6BF-5375-455C-9EA6-DF929625EA0E}">
        <p15:presenceInfo xmlns:p15="http://schemas.microsoft.com/office/powerpoint/2012/main" userId="S::Valdeep.Gill@natcen.ac.uk::8e882621-2b73-4024-9202-6e5eb1ea8e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E0B4"/>
    <a:srgbClr val="A9D18E"/>
    <a:srgbClr val="E2F0D9"/>
    <a:srgbClr val="CCFF99"/>
    <a:srgbClr val="70AD47"/>
    <a:srgbClr val="BDD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95" autoAdjust="0"/>
    <p:restoredTop sz="95673" autoAdjust="0"/>
  </p:normalViewPr>
  <p:slideViewPr>
    <p:cSldViewPr snapToGrid="0">
      <p:cViewPr varScale="1">
        <p:scale>
          <a:sx n="107" d="100"/>
          <a:sy n="107" d="100"/>
        </p:scale>
        <p:origin x="438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E4227-8764-46A1-B639-7A3B14714B84}" type="datetimeFigureOut">
              <a:rPr lang="en-GB" smtClean="0"/>
              <a:t>10/05/2022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0D8D9-0DBD-44B6-81FE-68B5096B5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929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E0D8D9-0DBD-44B6-81FE-68B5096B573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109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E0D8D9-0DBD-44B6-81FE-68B5096B573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642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E0D8D9-0DBD-44B6-81FE-68B5096B573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087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E0D8D9-0DBD-44B6-81FE-68B5096B573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025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AA189-CD27-48F6-BDF6-CF196270F5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F21142-BAAD-4C14-93C2-B33E5D70F6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46651A-7ACA-491E-958D-182968293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A4DC-445A-4E0C-8291-1E85B0DFF0AA}" type="datetimeFigureOut">
              <a:rPr lang="en-GB" smtClean="0"/>
              <a:t>10/05/2022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E9C40-3058-4956-BC9C-5776E5D16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6556F-FB3B-4A8D-8E31-84F176351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B49F7-4764-49E9-A785-ED1E45C58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583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8E58E-FFF6-45CD-B9F7-B2F032F49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34BE42-8CF3-4250-BB97-CA77CC364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67BBC-2160-4C49-80AD-0C288BBF9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A4DC-445A-4E0C-8291-1E85B0DFF0AA}" type="datetimeFigureOut">
              <a:rPr lang="en-GB" smtClean="0"/>
              <a:t>10/05/2022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2F2BF-E535-46B8-91E0-90C356F90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A58C1-1CA1-4811-9763-126E7EA41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B49F7-4764-49E9-A785-ED1E45C58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200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6BA38D-A16B-4326-8E11-A06B15083A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43902C-1B61-4E60-AD98-54CBC8993E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9F9477-5D42-409E-B9C9-8945804E7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A4DC-445A-4E0C-8291-1E85B0DFF0AA}" type="datetimeFigureOut">
              <a:rPr lang="en-GB" smtClean="0"/>
              <a:t>10/05/2022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3240C-8448-4590-AFE1-2EEDA60A3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010CF-7C9D-4207-B605-C243E8CCE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B49F7-4764-49E9-A785-ED1E45C58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56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B0390-F5FE-4047-8D62-DD6F7E8AD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C4DC8-A88B-4FC8-97E0-64FA099AC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7A6B5-B71B-40AE-803A-A34E07F1B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A4DC-445A-4E0C-8291-1E85B0DFF0AA}" type="datetimeFigureOut">
              <a:rPr lang="en-GB" smtClean="0"/>
              <a:t>10/05/2022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9A78F-8774-4316-B711-AD8B97B0F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BEBD4-D83B-4705-8C81-D72CE9607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B49F7-4764-49E9-A785-ED1E45C58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322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F2C57-B86F-4DFF-BB66-ABB1CDBF7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D8C718-2FA2-419F-88F9-507C46934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CBE98-FA77-4EAE-9B3B-3B696229D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A4DC-445A-4E0C-8291-1E85B0DFF0AA}" type="datetimeFigureOut">
              <a:rPr lang="en-GB" smtClean="0"/>
              <a:t>10/05/2022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FB55-912B-48A4-9C8E-97C05379F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93BE8-64C4-404A-8979-87B327506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B49F7-4764-49E9-A785-ED1E45C58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272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A011B-ACA1-4589-ABB1-802328FD1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8B111-0F2F-46E0-A131-E1CC175ED6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68AE4E-C0BC-448F-AA2B-9FC65427D8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CB1DAE-85EC-476C-B334-4200C5319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A4DC-445A-4E0C-8291-1E85B0DFF0AA}" type="datetimeFigureOut">
              <a:rPr lang="en-GB" smtClean="0"/>
              <a:t>10/05/2022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76A6FD-C6D4-4FF5-8C88-71D7EFCED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CB1B0B-F222-43FC-80DB-822EBDD23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B49F7-4764-49E9-A785-ED1E45C58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134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585F0-CE24-4AD4-860D-3F090986E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AC2371-322B-45EB-B6A0-BCA0CA39A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89CE04-86FD-4B67-88E0-EEC81B248F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586984-60B6-4248-B682-C25ACC4DD8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1E1284-090D-4E7E-82FE-214096D812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7AC266-ABBE-45BB-AA62-C8DBE3168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A4DC-445A-4E0C-8291-1E85B0DFF0AA}" type="datetimeFigureOut">
              <a:rPr lang="en-GB" smtClean="0"/>
              <a:t>10/05/2022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12FEEA-89FF-46A3-ABF3-A7748026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540580-FA03-423C-983B-60FB02472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B49F7-4764-49E9-A785-ED1E45C58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148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E18DE-9115-40D6-99EC-4EC490749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E64D40-64F3-4844-8940-6947D22D8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A4DC-445A-4E0C-8291-1E85B0DFF0AA}" type="datetimeFigureOut">
              <a:rPr lang="en-GB" smtClean="0"/>
              <a:t>10/05/2022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B8BCA8-01CE-4F2E-9A0B-39EF71931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50816F-DA3D-4B2C-98F2-78E59C2BF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B49F7-4764-49E9-A785-ED1E45C58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147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697143-B78E-4EFB-9418-9053FA3CA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A4DC-445A-4E0C-8291-1E85B0DFF0AA}" type="datetimeFigureOut">
              <a:rPr lang="en-GB" smtClean="0"/>
              <a:t>10/05/2022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9CAAEA-278C-4BEB-9B5B-43FF34E3D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3D0973-6903-451E-8AFB-61601A291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B49F7-4764-49E9-A785-ED1E45C58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81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DC0CE-21D6-443F-B08F-56B0F69E2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A0755-54AB-4B54-A3C1-72EC6AF01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EFCF14-D704-44C7-AAAE-77100DEF4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8A5E3B-8074-4C44-92D8-C116CB007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A4DC-445A-4E0C-8291-1E85B0DFF0AA}" type="datetimeFigureOut">
              <a:rPr lang="en-GB" smtClean="0"/>
              <a:t>10/05/2022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6FE1D-2D8B-4926-A7E1-D2E24325C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8DB002-E49A-41BF-9852-88589DAD3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B49F7-4764-49E9-A785-ED1E45C58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529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C6275-1D0F-40FE-9E12-85E81C6AB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AB1A9B-E375-447C-BC48-C3186452A5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C049F4-7C49-41DC-944B-19A7243B10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643A69-57CC-41AB-870F-ACF80B450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A4DC-445A-4E0C-8291-1E85B0DFF0AA}" type="datetimeFigureOut">
              <a:rPr lang="en-GB" smtClean="0"/>
              <a:t>10/05/2022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C86BC-74FC-43C5-B1A1-A5AD62E45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7437A9-1497-4983-AA47-561F55A36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B49F7-4764-49E9-A785-ED1E45C58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773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2A87E6-96B3-4DAF-938C-6CC9AA1B3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984A7-1776-427D-949E-718BB2E43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CFDAC-A00E-4479-884C-6834A7EB89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7A4DC-445A-4E0C-8291-1E85B0DFF0AA}" type="datetimeFigureOut">
              <a:rPr lang="en-GB" smtClean="0"/>
              <a:t>10/05/2022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CCCE2-85CA-4C18-BB57-964AE679F8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8E7FA-A411-43CA-9E45-E547FF47FF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B49F7-4764-49E9-A785-ED1E45C58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811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7D4D6-87F3-4F4C-A5D2-8D80A0D44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SWT Wilder Schools Logic Model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16529-F78A-43AF-8FA0-BBF0CD5D37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09-05-22</a:t>
            </a:r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7363CC5-2E55-E3EE-9CEA-8F90F13A4D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777" y="578223"/>
            <a:ext cx="5955926" cy="1803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81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78CC4B8-6084-491D-A574-217DEB632553}"/>
              </a:ext>
            </a:extLst>
          </p:cNvPr>
          <p:cNvSpPr/>
          <p:nvPr/>
        </p:nvSpPr>
        <p:spPr>
          <a:xfrm>
            <a:off x="3102207" y="866548"/>
            <a:ext cx="3780615" cy="15719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accent1"/>
                </a:solidFill>
              </a:rPr>
              <a:t>Term 1</a:t>
            </a:r>
          </a:p>
          <a:p>
            <a:r>
              <a:rPr lang="en-GB" sz="1100" b="1" dirty="0">
                <a:solidFill>
                  <a:schemeClr val="accent1"/>
                </a:solidFill>
              </a:rPr>
              <a:t>Pupils - 3 days:</a:t>
            </a:r>
            <a:r>
              <a:rPr lang="en-GB" sz="1100" dirty="0">
                <a:solidFill>
                  <a:schemeClr val="accent1"/>
                </a:solidFill>
              </a:rPr>
              <a:t> </a:t>
            </a:r>
            <a:r>
              <a:rPr lang="en-GB" sz="1100" b="1" dirty="0">
                <a:solidFill>
                  <a:schemeClr val="accent1"/>
                </a:solidFill>
              </a:rPr>
              <a:t>Discovery and Planning :</a:t>
            </a:r>
            <a:r>
              <a:rPr lang="en-GB" sz="1100" dirty="0">
                <a:solidFill>
                  <a:schemeClr val="accent1"/>
                </a:solidFill>
              </a:rPr>
              <a:t>introductory assembly (SWT) habitat surveys, project planning, research</a:t>
            </a:r>
          </a:p>
          <a:p>
            <a:r>
              <a:rPr lang="en-GB" sz="1100" b="1" dirty="0">
                <a:solidFill>
                  <a:schemeClr val="accent1"/>
                </a:solidFill>
              </a:rPr>
              <a:t>Teachers - ½ day INSET :</a:t>
            </a:r>
            <a:r>
              <a:rPr lang="en-GB" sz="1100" dirty="0">
                <a:solidFill>
                  <a:schemeClr val="accent1"/>
                </a:solidFill>
              </a:rPr>
              <a:t>Benefits of Outdoor Learning-  Identify where OL can enrich the curriculum, deepen understanding and improve attitudes to learning. Identify training needs.</a:t>
            </a:r>
          </a:p>
          <a:p>
            <a:r>
              <a:rPr lang="en-GB" sz="1100" b="1" dirty="0">
                <a:solidFill>
                  <a:schemeClr val="accent1"/>
                </a:solidFill>
              </a:rPr>
              <a:t>School Grounds: </a:t>
            </a:r>
            <a:r>
              <a:rPr lang="en-GB" sz="1100" dirty="0">
                <a:solidFill>
                  <a:schemeClr val="accent1"/>
                </a:solidFill>
              </a:rPr>
              <a:t>baseline and potential improvements to habitats established</a:t>
            </a:r>
            <a:endParaRPr lang="en-GB" sz="1600" b="1" dirty="0">
              <a:solidFill>
                <a:schemeClr val="accent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948FA72-2A2D-4451-8D1F-56077D4CBF1E}"/>
              </a:ext>
            </a:extLst>
          </p:cNvPr>
          <p:cNvSpPr/>
          <p:nvPr/>
        </p:nvSpPr>
        <p:spPr>
          <a:xfrm>
            <a:off x="3111760" y="2535812"/>
            <a:ext cx="3790937" cy="138825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accent1"/>
                </a:solidFill>
              </a:rPr>
              <a:t>Term 2</a:t>
            </a:r>
          </a:p>
          <a:p>
            <a:r>
              <a:rPr lang="en-GB" sz="1100" b="1" dirty="0">
                <a:solidFill>
                  <a:schemeClr val="accent1"/>
                </a:solidFill>
              </a:rPr>
              <a:t>Pupils - 3 days: Making space for nature </a:t>
            </a:r>
            <a:r>
              <a:rPr lang="en-GB" sz="1100" dirty="0">
                <a:solidFill>
                  <a:schemeClr val="accent1"/>
                </a:solidFill>
              </a:rPr>
              <a:t>(assemblies, fundraising, community action day, pupil action day)</a:t>
            </a:r>
          </a:p>
          <a:p>
            <a:r>
              <a:rPr lang="en-GB" sz="1100" b="1" dirty="0">
                <a:solidFill>
                  <a:schemeClr val="accent1"/>
                </a:solidFill>
              </a:rPr>
              <a:t>Teachers : Staff meeting:</a:t>
            </a:r>
            <a:r>
              <a:rPr lang="en-GB" sz="1100" dirty="0">
                <a:solidFill>
                  <a:schemeClr val="accent1"/>
                </a:solidFill>
              </a:rPr>
              <a:t> demonstrating curriculum links to wilder schools project</a:t>
            </a:r>
          </a:p>
          <a:p>
            <a:r>
              <a:rPr lang="en-GB" sz="1100" b="1" dirty="0">
                <a:solidFill>
                  <a:schemeClr val="accent1"/>
                </a:solidFill>
              </a:rPr>
              <a:t>School Grounds: </a:t>
            </a:r>
            <a:r>
              <a:rPr lang="en-GB" sz="1100" dirty="0">
                <a:solidFill>
                  <a:schemeClr val="accent1"/>
                </a:solidFill>
              </a:rPr>
              <a:t>Habitat improvement works e.g. planting hedges, wildflower meadows, pollinator pitstops, small ponds, orchards, insect hotels</a:t>
            </a:r>
            <a:endParaRPr lang="en-GB" sz="1100" b="1" dirty="0">
              <a:solidFill>
                <a:schemeClr val="accent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8501B51-93FE-4B09-BEF7-417A3CF0446A}"/>
              </a:ext>
            </a:extLst>
          </p:cNvPr>
          <p:cNvSpPr/>
          <p:nvPr/>
        </p:nvSpPr>
        <p:spPr>
          <a:xfrm>
            <a:off x="3119741" y="4048829"/>
            <a:ext cx="3799900" cy="15421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accent1"/>
                </a:solidFill>
              </a:rPr>
              <a:t>Term 3</a:t>
            </a:r>
          </a:p>
          <a:p>
            <a:r>
              <a:rPr lang="en-GB" sz="1100" b="1" dirty="0">
                <a:solidFill>
                  <a:schemeClr val="accent1"/>
                </a:solidFill>
              </a:rPr>
              <a:t>Pupils – 3 days: Connecting with nature </a:t>
            </a:r>
            <a:r>
              <a:rPr lang="en-GB" sz="1100" dirty="0">
                <a:solidFill>
                  <a:schemeClr val="accent1"/>
                </a:solidFill>
              </a:rPr>
              <a:t>visit to </a:t>
            </a:r>
            <a:r>
              <a:rPr lang="en-GB" sz="1100" dirty="0" err="1">
                <a:solidFill>
                  <a:schemeClr val="accent1"/>
                </a:solidFill>
              </a:rPr>
              <a:t>Nower</a:t>
            </a:r>
            <a:r>
              <a:rPr lang="en-GB" sz="1100" dirty="0">
                <a:solidFill>
                  <a:schemeClr val="accent1"/>
                </a:solidFill>
              </a:rPr>
              <a:t> Wood (skills development); monitoring habitat improvements and learning outside, celebrate success.</a:t>
            </a:r>
          </a:p>
          <a:p>
            <a:r>
              <a:rPr lang="en-GB" sz="1100" b="1" dirty="0">
                <a:solidFill>
                  <a:schemeClr val="accent1"/>
                </a:solidFill>
              </a:rPr>
              <a:t>Teachers : Staff meeting - </a:t>
            </a:r>
            <a:r>
              <a:rPr lang="en-GB" sz="1100" dirty="0">
                <a:solidFill>
                  <a:schemeClr val="accent1"/>
                </a:solidFill>
              </a:rPr>
              <a:t>getting the curriculum outdoors; shadow teaching with year group teachers; exit interview</a:t>
            </a:r>
          </a:p>
          <a:p>
            <a:r>
              <a:rPr lang="en-GB" sz="1100" b="1" dirty="0">
                <a:solidFill>
                  <a:schemeClr val="accent1"/>
                </a:solidFill>
              </a:rPr>
              <a:t>School grounds</a:t>
            </a:r>
            <a:r>
              <a:rPr lang="en-GB" sz="1100" dirty="0">
                <a:solidFill>
                  <a:schemeClr val="accent1"/>
                </a:solidFill>
              </a:rPr>
              <a:t>: management plan written for improved habitats. Species records and measuring improvements. Record improvements made in wider school community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1E0DEE3-9C2B-4C27-9831-D736E13A8C75}"/>
              </a:ext>
            </a:extLst>
          </p:cNvPr>
          <p:cNvSpPr/>
          <p:nvPr/>
        </p:nvSpPr>
        <p:spPr>
          <a:xfrm>
            <a:off x="3105904" y="522226"/>
            <a:ext cx="3780615" cy="267703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Year 1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56B4CE4-4F2D-4459-A1A6-2909B4689989}"/>
              </a:ext>
            </a:extLst>
          </p:cNvPr>
          <p:cNvSpPr/>
          <p:nvPr/>
        </p:nvSpPr>
        <p:spPr>
          <a:xfrm>
            <a:off x="397435" y="515166"/>
            <a:ext cx="2510119" cy="26770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Recruitment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2EDE396-4BDA-4830-9C19-EF6B8464A28E}"/>
              </a:ext>
            </a:extLst>
          </p:cNvPr>
          <p:cNvSpPr/>
          <p:nvPr/>
        </p:nvSpPr>
        <p:spPr>
          <a:xfrm>
            <a:off x="7107654" y="531705"/>
            <a:ext cx="2510119" cy="267703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Year 2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1255002-7058-43C7-AAA7-3926F97E6D69}"/>
              </a:ext>
            </a:extLst>
          </p:cNvPr>
          <p:cNvSpPr/>
          <p:nvPr/>
        </p:nvSpPr>
        <p:spPr>
          <a:xfrm>
            <a:off x="9986680" y="557374"/>
            <a:ext cx="1985033" cy="267702"/>
          </a:xfrm>
          <a:prstGeom prst="round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Year 3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688C6EB-647A-4A9B-A0F1-4A78DE5065CD}"/>
              </a:ext>
            </a:extLst>
          </p:cNvPr>
          <p:cNvSpPr/>
          <p:nvPr/>
        </p:nvSpPr>
        <p:spPr>
          <a:xfrm>
            <a:off x="7107654" y="920069"/>
            <a:ext cx="2510118" cy="18655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accent2"/>
              </a:solidFill>
            </a:endParaRPr>
          </a:p>
          <a:p>
            <a:pPr algn="ctr"/>
            <a:r>
              <a:rPr lang="en-GB" sz="1200" b="1" dirty="0">
                <a:solidFill>
                  <a:schemeClr val="accent2"/>
                </a:solidFill>
              </a:rPr>
              <a:t>Term 1</a:t>
            </a:r>
          </a:p>
          <a:p>
            <a:r>
              <a:rPr lang="en-GB" sz="1100" b="1" dirty="0">
                <a:solidFill>
                  <a:schemeClr val="accent2"/>
                </a:solidFill>
              </a:rPr>
              <a:t>1 day </a:t>
            </a:r>
            <a:r>
              <a:rPr lang="en-GB" sz="1100" dirty="0">
                <a:solidFill>
                  <a:schemeClr val="accent2"/>
                </a:solidFill>
              </a:rPr>
              <a:t>support from SWT Network Officer </a:t>
            </a:r>
          </a:p>
          <a:p>
            <a:r>
              <a:rPr lang="en-GB" sz="1100" b="1" dirty="0">
                <a:solidFill>
                  <a:schemeClr val="accent2"/>
                </a:solidFill>
              </a:rPr>
              <a:t>School</a:t>
            </a:r>
            <a:r>
              <a:rPr lang="en-GB" sz="1100" dirty="0">
                <a:solidFill>
                  <a:schemeClr val="accent2"/>
                </a:solidFill>
              </a:rPr>
              <a:t>: Setting targets for outdoor learning.</a:t>
            </a:r>
          </a:p>
          <a:p>
            <a:r>
              <a:rPr lang="en-GB" sz="1100" b="1" dirty="0">
                <a:solidFill>
                  <a:schemeClr val="accent2"/>
                </a:solidFill>
              </a:rPr>
              <a:t>Pupils:</a:t>
            </a:r>
            <a:r>
              <a:rPr lang="en-GB" sz="1100" dirty="0">
                <a:solidFill>
                  <a:schemeClr val="accent2"/>
                </a:solidFill>
              </a:rPr>
              <a:t> continuing nature connection, taking actions for nature</a:t>
            </a:r>
            <a:endParaRPr lang="en-GB" sz="1100" b="1" dirty="0">
              <a:solidFill>
                <a:schemeClr val="accent2"/>
              </a:solidFill>
            </a:endParaRPr>
          </a:p>
          <a:p>
            <a:r>
              <a:rPr lang="en-GB" sz="1100" b="1" dirty="0">
                <a:solidFill>
                  <a:schemeClr val="accent2"/>
                </a:solidFill>
              </a:rPr>
              <a:t>Biodiversity</a:t>
            </a:r>
            <a:r>
              <a:rPr lang="en-GB" sz="1100" dirty="0">
                <a:solidFill>
                  <a:schemeClr val="accent2"/>
                </a:solidFill>
              </a:rPr>
              <a:t>: monitoring improved habitats, identifying areas for further improvement. </a:t>
            </a:r>
          </a:p>
          <a:p>
            <a:pPr algn="ctr"/>
            <a:endParaRPr lang="en-GB" sz="1600" dirty="0">
              <a:solidFill>
                <a:schemeClr val="accent2"/>
              </a:solidFill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A71B93E-2C6A-4031-A51F-1BC35B1F29B1}"/>
              </a:ext>
            </a:extLst>
          </p:cNvPr>
          <p:cNvSpPr/>
          <p:nvPr/>
        </p:nvSpPr>
        <p:spPr>
          <a:xfrm>
            <a:off x="7107653" y="2997812"/>
            <a:ext cx="2510119" cy="684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accent2"/>
                </a:solidFill>
              </a:rPr>
              <a:t>Term 2</a:t>
            </a:r>
          </a:p>
          <a:p>
            <a:r>
              <a:rPr lang="en-GB" sz="1100" b="1" dirty="0">
                <a:solidFill>
                  <a:schemeClr val="accent2"/>
                </a:solidFill>
              </a:rPr>
              <a:t>Ongoing Outdoor learning and actions for nature .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20E69B18-045D-49D1-B64E-CA57A8D95A4D}"/>
              </a:ext>
            </a:extLst>
          </p:cNvPr>
          <p:cNvSpPr/>
          <p:nvPr/>
        </p:nvSpPr>
        <p:spPr>
          <a:xfrm>
            <a:off x="3105904" y="5949922"/>
            <a:ext cx="8759981" cy="252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Teacher -  Learning Journey – Nature Network Newsletters, CPD webinars, Network meetings, Network Resources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BF154068-3504-4971-8B16-0F51931F8C7A}"/>
              </a:ext>
            </a:extLst>
          </p:cNvPr>
          <p:cNvSpPr/>
          <p:nvPr/>
        </p:nvSpPr>
        <p:spPr>
          <a:xfrm>
            <a:off x="9986680" y="3283461"/>
            <a:ext cx="1985031" cy="221892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accent4">
                    <a:lumMod val="75000"/>
                  </a:schemeClr>
                </a:solidFill>
              </a:rPr>
              <a:t>Term 3</a:t>
            </a:r>
          </a:p>
          <a:p>
            <a:r>
              <a:rPr lang="en-GB" sz="1100" dirty="0">
                <a:solidFill>
                  <a:schemeClr val="accent4">
                    <a:lumMod val="75000"/>
                  </a:schemeClr>
                </a:solidFill>
              </a:rPr>
              <a:t>Review: How school is now using grounds , how are grounds developing for nature, noticeable impacts on pupils well being, attainment and attitudes to learning.</a:t>
            </a:r>
          </a:p>
          <a:p>
            <a:r>
              <a:rPr lang="en-GB" sz="1100" dirty="0">
                <a:solidFill>
                  <a:schemeClr val="accent4">
                    <a:lumMod val="75000"/>
                  </a:schemeClr>
                </a:solidFill>
              </a:rPr>
              <a:t>Ongoing participation in School Nature Network.</a:t>
            </a:r>
          </a:p>
          <a:p>
            <a:endParaRPr lang="en-GB" sz="1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ED6FA1A-E5CD-4B99-82C0-30ED34C31F33}"/>
              </a:ext>
            </a:extLst>
          </p:cNvPr>
          <p:cNvSpPr/>
          <p:nvPr/>
        </p:nvSpPr>
        <p:spPr>
          <a:xfrm>
            <a:off x="3105905" y="6220167"/>
            <a:ext cx="8759981" cy="252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Wilder Schools Impact Evaluation – (RHUL) 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8EA0B68-A247-42C6-A7C9-7612C7B6AB0B}"/>
              </a:ext>
            </a:extLst>
          </p:cNvPr>
          <p:cNvSpPr/>
          <p:nvPr/>
        </p:nvSpPr>
        <p:spPr>
          <a:xfrm>
            <a:off x="367506" y="1052223"/>
            <a:ext cx="2510120" cy="684000"/>
          </a:xfrm>
          <a:prstGeom prst="roundRect">
            <a:avLst/>
          </a:prstGeom>
          <a:solidFill>
            <a:srgbClr val="FDE9F3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00" dirty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en-GB" sz="1600" b="1" dirty="0">
                <a:solidFill>
                  <a:schemeClr val="accent3">
                    <a:lumMod val="75000"/>
                  </a:schemeClr>
                </a:solidFill>
              </a:rPr>
              <a:t>Programme detailed on SWT website </a:t>
            </a:r>
          </a:p>
          <a:p>
            <a:pPr algn="ctr"/>
            <a:endParaRPr lang="en-GB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FAA4C43-0960-4A17-B77D-B1A2CDE5EF7A}"/>
              </a:ext>
            </a:extLst>
          </p:cNvPr>
          <p:cNvSpPr/>
          <p:nvPr/>
        </p:nvSpPr>
        <p:spPr>
          <a:xfrm>
            <a:off x="360867" y="2043172"/>
            <a:ext cx="2510119" cy="684000"/>
          </a:xfrm>
          <a:prstGeom prst="roundRect">
            <a:avLst/>
          </a:prstGeom>
          <a:solidFill>
            <a:srgbClr val="FDE9F3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accent3">
                    <a:lumMod val="75000"/>
                  </a:schemeClr>
                </a:solidFill>
              </a:rPr>
              <a:t>Expression of interest from school leadership team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5620C906-D406-42E2-BAEF-64CFD4C57286}"/>
              </a:ext>
            </a:extLst>
          </p:cNvPr>
          <p:cNvSpPr/>
          <p:nvPr/>
        </p:nvSpPr>
        <p:spPr>
          <a:xfrm>
            <a:off x="349221" y="4035591"/>
            <a:ext cx="2546689" cy="865062"/>
          </a:xfrm>
          <a:prstGeom prst="roundRect">
            <a:avLst/>
          </a:prstGeom>
          <a:solidFill>
            <a:srgbClr val="FDE9F3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accent3">
                    <a:lumMod val="75000"/>
                  </a:schemeClr>
                </a:solidFill>
              </a:rPr>
              <a:t>School selected</a:t>
            </a:r>
            <a:r>
              <a:rPr lang="en-GB" sz="1600" dirty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en-GB" sz="1400" dirty="0">
                <a:solidFill>
                  <a:schemeClr val="accent3">
                    <a:lumMod val="75000"/>
                  </a:schemeClr>
                </a:solidFill>
              </a:rPr>
              <a:t>Identify beneficial impacts to SIP / links to Biodiversity opportunity areas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97A42DFD-A035-4658-BC40-C0A5210BC4BA}"/>
              </a:ext>
            </a:extLst>
          </p:cNvPr>
          <p:cNvSpPr/>
          <p:nvPr/>
        </p:nvSpPr>
        <p:spPr>
          <a:xfrm>
            <a:off x="385791" y="5182858"/>
            <a:ext cx="2510119" cy="684000"/>
          </a:xfrm>
          <a:prstGeom prst="roundRect">
            <a:avLst/>
          </a:prstGeom>
          <a:solidFill>
            <a:srgbClr val="FDE9F3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accent3">
                    <a:lumMod val="75000"/>
                  </a:schemeClr>
                </a:solidFill>
              </a:rPr>
              <a:t>Memorandum of Understanding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841BC65B-B728-4D01-B032-182A699FF113}"/>
              </a:ext>
            </a:extLst>
          </p:cNvPr>
          <p:cNvSpPr/>
          <p:nvPr/>
        </p:nvSpPr>
        <p:spPr>
          <a:xfrm>
            <a:off x="9986680" y="996654"/>
            <a:ext cx="1985033" cy="104647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accent4">
                    <a:lumMod val="75000"/>
                  </a:schemeClr>
                </a:solidFill>
              </a:rPr>
              <a:t>Terms 1 – 3 </a:t>
            </a:r>
          </a:p>
          <a:p>
            <a:pPr algn="ctr"/>
            <a:endParaRPr lang="en-GB" sz="12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GB" sz="1100" b="1" dirty="0">
                <a:solidFill>
                  <a:schemeClr val="accent4">
                    <a:lumMod val="75000"/>
                  </a:schemeClr>
                </a:solidFill>
              </a:rPr>
              <a:t>School: </a:t>
            </a:r>
            <a:r>
              <a:rPr lang="en-GB" sz="1100" dirty="0">
                <a:solidFill>
                  <a:schemeClr val="accent4">
                    <a:lumMod val="75000"/>
                  </a:schemeClr>
                </a:solidFill>
              </a:rPr>
              <a:t>continue to  promote and embed OL across school community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61D6FDD5-00E7-4F11-B144-BB53F93742A7}"/>
              </a:ext>
            </a:extLst>
          </p:cNvPr>
          <p:cNvSpPr/>
          <p:nvPr/>
        </p:nvSpPr>
        <p:spPr>
          <a:xfrm>
            <a:off x="3111885" y="5679677"/>
            <a:ext cx="8754000" cy="252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Monitoring Biodiversity Outcomes – </a:t>
            </a:r>
            <a:r>
              <a:rPr lang="en-GB" sz="1400" dirty="0">
                <a:solidFill>
                  <a:schemeClr val="tx1"/>
                </a:solidFill>
              </a:rPr>
              <a:t>ARC GIS 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CF975F55-87BD-4B39-AA9D-FB1087F689B9}"/>
              </a:ext>
            </a:extLst>
          </p:cNvPr>
          <p:cNvSpPr txBox="1">
            <a:spLocks/>
          </p:cNvSpPr>
          <p:nvPr/>
        </p:nvSpPr>
        <p:spPr>
          <a:xfrm>
            <a:off x="307393" y="27138"/>
            <a:ext cx="10515600" cy="4071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b="1" dirty="0"/>
              <a:t>Wilder Schools Logic Model: Activities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F644133D-2325-96EF-D8EC-D0E86238434B}"/>
              </a:ext>
            </a:extLst>
          </p:cNvPr>
          <p:cNvSpPr/>
          <p:nvPr/>
        </p:nvSpPr>
        <p:spPr>
          <a:xfrm>
            <a:off x="348399" y="3034121"/>
            <a:ext cx="2529227" cy="684000"/>
          </a:xfrm>
          <a:prstGeom prst="roundRect">
            <a:avLst/>
          </a:prstGeom>
          <a:solidFill>
            <a:srgbClr val="FDE9F3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accent3">
                    <a:lumMod val="75000"/>
                  </a:schemeClr>
                </a:solidFill>
              </a:rPr>
              <a:t>Added to School Nature Network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2483BF48-D5C4-B37D-7182-CBA8B255C112}"/>
              </a:ext>
            </a:extLst>
          </p:cNvPr>
          <p:cNvSpPr/>
          <p:nvPr/>
        </p:nvSpPr>
        <p:spPr>
          <a:xfrm>
            <a:off x="7143721" y="3910189"/>
            <a:ext cx="2510119" cy="14581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accent2"/>
                </a:solidFill>
              </a:rPr>
              <a:t>Term 3</a:t>
            </a:r>
          </a:p>
          <a:p>
            <a:r>
              <a:rPr lang="en-GB" sz="1100" b="1" dirty="0">
                <a:solidFill>
                  <a:schemeClr val="accent2"/>
                </a:solidFill>
              </a:rPr>
              <a:t>Review meeting </a:t>
            </a:r>
            <a:r>
              <a:rPr lang="en-GB" sz="1100" dirty="0">
                <a:solidFill>
                  <a:schemeClr val="accent2"/>
                </a:solidFill>
              </a:rPr>
              <a:t>with SWT network officer</a:t>
            </a:r>
          </a:p>
          <a:p>
            <a:r>
              <a:rPr lang="en-GB" sz="1100" b="1" dirty="0">
                <a:solidFill>
                  <a:schemeClr val="accent2"/>
                </a:solidFill>
              </a:rPr>
              <a:t>School: </a:t>
            </a:r>
            <a:r>
              <a:rPr lang="en-GB" sz="1100" dirty="0">
                <a:solidFill>
                  <a:schemeClr val="accent2"/>
                </a:solidFill>
              </a:rPr>
              <a:t>share success and good practice with other schools</a:t>
            </a:r>
          </a:p>
          <a:p>
            <a:r>
              <a:rPr lang="en-GB" sz="1100" b="1" dirty="0">
                <a:solidFill>
                  <a:schemeClr val="accent2"/>
                </a:solidFill>
              </a:rPr>
              <a:t>Biodiversity: </a:t>
            </a:r>
            <a:r>
              <a:rPr lang="en-GB" sz="1100" dirty="0">
                <a:solidFill>
                  <a:schemeClr val="accent2"/>
                </a:solidFill>
              </a:rPr>
              <a:t>update habitat and species records ( ARC </a:t>
            </a:r>
            <a:r>
              <a:rPr lang="en-GB" sz="1100" dirty="0" err="1">
                <a:solidFill>
                  <a:schemeClr val="accent2"/>
                </a:solidFill>
              </a:rPr>
              <a:t>gis</a:t>
            </a:r>
            <a:r>
              <a:rPr lang="en-GB" sz="1100" dirty="0">
                <a:solidFill>
                  <a:schemeClr val="accent2"/>
                </a:solidFill>
              </a:rPr>
              <a:t>)</a:t>
            </a:r>
            <a:endParaRPr lang="en-GB" sz="1100" b="1" dirty="0">
              <a:solidFill>
                <a:schemeClr val="accent2"/>
              </a:solidFill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BF7B2840-B8EF-9DE1-A252-4E2B4A409158}"/>
              </a:ext>
            </a:extLst>
          </p:cNvPr>
          <p:cNvSpPr/>
          <p:nvPr/>
        </p:nvSpPr>
        <p:spPr>
          <a:xfrm>
            <a:off x="397437" y="6484127"/>
            <a:ext cx="11468449" cy="252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Nominated teacher(s) trained as FS Level 2/3 or Leader of Outdoor Learning</a:t>
            </a:r>
          </a:p>
        </p:txBody>
      </p:sp>
    </p:spTree>
    <p:extLst>
      <p:ext uri="{BB962C8B-B14F-4D97-AF65-F5344CB8AC3E}">
        <p14:creationId xmlns:p14="http://schemas.microsoft.com/office/powerpoint/2010/main" val="2017153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1C8FA3E3-64A8-45D4-BA41-7EABB083AFB2}"/>
              </a:ext>
            </a:extLst>
          </p:cNvPr>
          <p:cNvSpPr/>
          <p:nvPr/>
        </p:nvSpPr>
        <p:spPr>
          <a:xfrm>
            <a:off x="381032" y="1937205"/>
            <a:ext cx="3653313" cy="1061272"/>
          </a:xfrm>
          <a:prstGeom prst="roundRect">
            <a:avLst/>
          </a:prstGeom>
          <a:solidFill>
            <a:srgbClr val="5B9BD5">
              <a:lumMod val="20000"/>
              <a:lumOff val="80000"/>
            </a:srgbClr>
          </a:solidFill>
          <a:ln w="6350" cap="flat" cmpd="sng" algn="ctr">
            <a:solidFill>
              <a:srgbClr val="5B9BD5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Increased understanding of: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OL and its benefits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how to use OL across curriculum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OL risk-benefit approach + creative pedagogy</a:t>
            </a: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7013DFD0-B8F6-4C47-A10D-7D65C11AE1DC}"/>
              </a:ext>
            </a:extLst>
          </p:cNvPr>
          <p:cNvSpPr/>
          <p:nvPr/>
        </p:nvSpPr>
        <p:spPr>
          <a:xfrm>
            <a:off x="356879" y="3075771"/>
            <a:ext cx="3654000" cy="621596"/>
          </a:xfrm>
          <a:prstGeom prst="roundRect">
            <a:avLst/>
          </a:prstGeom>
          <a:solidFill>
            <a:srgbClr val="5B9BD5">
              <a:lumMod val="20000"/>
              <a:lumOff val="80000"/>
            </a:srgbClr>
          </a:solidFill>
          <a:ln w="6350" cap="flat" cmpd="sng" algn="ctr">
            <a:solidFill>
              <a:srgbClr val="5B9BD5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Improved confidence to: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co-deliver OL with </a:t>
            </a:r>
            <a:r>
              <a:rPr lang="en-GB" sz="1200" kern="0" dirty="0">
                <a:solidFill>
                  <a:sysClr val="windowText" lastClr="000000"/>
                </a:solidFill>
                <a:latin typeface="Calibri" panose="020F0502020204030204"/>
              </a:rPr>
              <a:t>SWT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participate in off-site visits</a:t>
            </a:r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9A1436B8-DAA2-42AA-B1AA-EABC395E853D}"/>
              </a:ext>
            </a:extLst>
          </p:cNvPr>
          <p:cNvSpPr/>
          <p:nvPr/>
        </p:nvSpPr>
        <p:spPr>
          <a:xfrm>
            <a:off x="356879" y="5372522"/>
            <a:ext cx="11352054" cy="363925"/>
          </a:xfrm>
          <a:prstGeom prst="roundRect">
            <a:avLst/>
          </a:prstGeom>
          <a:solidFill>
            <a:srgbClr val="5B9BD5">
              <a:lumMod val="40000"/>
              <a:lumOff val="60000"/>
            </a:srgbClr>
          </a:solidFill>
          <a:ln w="19050" cap="flat" cmpd="sng" algn="ctr">
            <a:solidFill>
              <a:srgbClr val="5B9BD5">
                <a:lumMod val="40000"/>
                <a:lumOff val="6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Improved practical skills to deliver OL</a:t>
            </a: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B2930D79-97DF-4492-A3D2-DC57DF7B7FA4}"/>
              </a:ext>
            </a:extLst>
          </p:cNvPr>
          <p:cNvSpPr/>
          <p:nvPr/>
        </p:nvSpPr>
        <p:spPr>
          <a:xfrm>
            <a:off x="381032" y="3814007"/>
            <a:ext cx="3654000" cy="500242"/>
          </a:xfrm>
          <a:prstGeom prst="roundRect">
            <a:avLst/>
          </a:prstGeom>
          <a:solidFill>
            <a:srgbClr val="5B9BD5">
              <a:lumMod val="20000"/>
              <a:lumOff val="80000"/>
            </a:srgbClr>
          </a:solidFill>
          <a:ln w="6350" cap="flat" cmpd="sng" algn="ctr">
            <a:solidFill>
              <a:srgbClr val="5B9BD5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Improved willingness to engage with OL</a:t>
            </a: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62928D54-3501-4479-8F1E-53C2ACF0ACC7}"/>
              </a:ext>
            </a:extLst>
          </p:cNvPr>
          <p:cNvSpPr/>
          <p:nvPr/>
        </p:nvSpPr>
        <p:spPr>
          <a:xfrm>
            <a:off x="322431" y="6253384"/>
            <a:ext cx="11420949" cy="350387"/>
          </a:xfrm>
          <a:prstGeom prst="roundRect">
            <a:avLst/>
          </a:prstGeom>
          <a:solidFill>
            <a:srgbClr val="5B9BD5">
              <a:lumMod val="40000"/>
              <a:lumOff val="60000"/>
            </a:srgbClr>
          </a:solidFill>
          <a:ln w="19050" cap="flat" cmpd="sng" algn="ctr">
            <a:solidFill>
              <a:srgbClr val="5B9BD5">
                <a:lumMod val="40000"/>
                <a:lumOff val="6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Improved local support network to enable OL (</a:t>
            </a:r>
            <a:r>
              <a:rPr lang="en-GB" sz="1600" kern="0" dirty="0">
                <a:solidFill>
                  <a:sysClr val="windowText" lastClr="000000"/>
                </a:solidFill>
                <a:latin typeface="Calibri" panose="020F0502020204030204"/>
              </a:rPr>
              <a:t>SWT -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Schools Nature Network)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E1868AA0-6BCB-49F4-9CBF-158CC18A20FA}"/>
              </a:ext>
            </a:extLst>
          </p:cNvPr>
          <p:cNvSpPr/>
          <p:nvPr/>
        </p:nvSpPr>
        <p:spPr>
          <a:xfrm>
            <a:off x="369299" y="4364987"/>
            <a:ext cx="3654000" cy="865391"/>
          </a:xfrm>
          <a:prstGeom prst="roundRect">
            <a:avLst/>
          </a:prstGeom>
          <a:solidFill>
            <a:srgbClr val="5B9BD5">
              <a:lumMod val="20000"/>
              <a:lumOff val="80000"/>
            </a:srgbClr>
          </a:solidFill>
          <a:ln w="6350" cap="flat" cmpd="sng" algn="ctr">
            <a:solidFill>
              <a:srgbClr val="5B9BD5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School identifies an OL lead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Improved teacher’s confidence to share knowledge of OL with peers and pupils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5DDC0FA5-51BA-4CCB-9907-0B6017187671}"/>
              </a:ext>
            </a:extLst>
          </p:cNvPr>
          <p:cNvSpPr/>
          <p:nvPr/>
        </p:nvSpPr>
        <p:spPr>
          <a:xfrm>
            <a:off x="4540316" y="1972496"/>
            <a:ext cx="3273807" cy="595547"/>
          </a:xfrm>
          <a:prstGeom prst="roundRect">
            <a:avLst/>
          </a:prstGeom>
          <a:solidFill>
            <a:srgbClr val="5B9BD5">
              <a:lumMod val="40000"/>
              <a:lumOff val="60000"/>
            </a:srgbClr>
          </a:solidFill>
          <a:ln w="19050" cap="flat" cmpd="sng" algn="ctr">
            <a:solidFill>
              <a:srgbClr val="5B9BD5">
                <a:lumMod val="40000"/>
                <a:lumOff val="6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Improved confidence to deliver OL independently </a:t>
            </a: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A9820DDF-A199-4285-937D-683F99922212}"/>
              </a:ext>
            </a:extLst>
          </p:cNvPr>
          <p:cNvSpPr/>
          <p:nvPr/>
        </p:nvSpPr>
        <p:spPr>
          <a:xfrm>
            <a:off x="4540315" y="2640646"/>
            <a:ext cx="3273807" cy="595547"/>
          </a:xfrm>
          <a:prstGeom prst="roundRect">
            <a:avLst/>
          </a:prstGeom>
          <a:solidFill>
            <a:srgbClr val="5B9BD5">
              <a:lumMod val="40000"/>
              <a:lumOff val="60000"/>
            </a:srgbClr>
          </a:solidFill>
          <a:ln w="19050" cap="flat" cmpd="sng" algn="ctr">
            <a:solidFill>
              <a:srgbClr val="5B9BD5">
                <a:lumMod val="40000"/>
                <a:lumOff val="6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Increased variety of OL, across the curriculum</a:t>
            </a: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878A9E1D-FE55-47BB-863E-6B595EC3EB28}"/>
              </a:ext>
            </a:extLst>
          </p:cNvPr>
          <p:cNvSpPr/>
          <p:nvPr/>
        </p:nvSpPr>
        <p:spPr>
          <a:xfrm>
            <a:off x="4516849" y="3313405"/>
            <a:ext cx="3273807" cy="559513"/>
          </a:xfrm>
          <a:prstGeom prst="roundRect">
            <a:avLst/>
          </a:prstGeom>
          <a:solidFill>
            <a:srgbClr val="5B9BD5">
              <a:lumMod val="40000"/>
              <a:lumOff val="60000"/>
            </a:srgbClr>
          </a:solidFill>
          <a:ln w="19050" cap="flat" cmpd="sng" algn="ctr">
            <a:solidFill>
              <a:srgbClr val="5B9BD5">
                <a:lumMod val="40000"/>
                <a:lumOff val="6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Increased amount of independent OL delivery </a:t>
            </a: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B38A3933-0B95-48F4-90EB-A4F8DBCC5AD3}"/>
              </a:ext>
            </a:extLst>
          </p:cNvPr>
          <p:cNvSpPr/>
          <p:nvPr/>
        </p:nvSpPr>
        <p:spPr>
          <a:xfrm>
            <a:off x="4516849" y="3950671"/>
            <a:ext cx="3294279" cy="682323"/>
          </a:xfrm>
          <a:prstGeom prst="roundRect">
            <a:avLst/>
          </a:prstGeom>
          <a:solidFill>
            <a:srgbClr val="5B9BD5">
              <a:lumMod val="40000"/>
              <a:lumOff val="60000"/>
            </a:srgbClr>
          </a:solidFill>
          <a:ln w="19050" cap="flat" cmpd="sng" algn="ctr">
            <a:solidFill>
              <a:srgbClr val="5B9BD5">
                <a:lumMod val="40000"/>
                <a:lumOff val="6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Increased observation of OL benefits for their pupils and themselves (including mental health and wellbeing</a:t>
            </a:r>
            <a:r>
              <a:rPr lang="en-GB" sz="1400" kern="0" dirty="0">
                <a:solidFill>
                  <a:sysClr val="windowText" lastClr="000000"/>
                </a:solidFill>
                <a:latin typeface="Calibri" panose="020F0502020204030204"/>
              </a:rPr>
              <a:t>)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E679E6AC-A65A-4730-99A8-1E835BEDFFB2}"/>
              </a:ext>
            </a:extLst>
          </p:cNvPr>
          <p:cNvSpPr/>
          <p:nvPr/>
        </p:nvSpPr>
        <p:spPr>
          <a:xfrm>
            <a:off x="8252998" y="2537750"/>
            <a:ext cx="3411137" cy="582952"/>
          </a:xfrm>
          <a:prstGeom prst="roundRect">
            <a:avLst/>
          </a:prstGeom>
          <a:solidFill>
            <a:srgbClr val="5B9BD5">
              <a:lumMod val="60000"/>
              <a:lumOff val="40000"/>
            </a:srgbClr>
          </a:solidFill>
          <a:ln w="19050" cap="flat" cmpd="sng" algn="ctr">
            <a:solidFill>
              <a:srgbClr val="5B9BD5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kern="0" dirty="0">
                <a:solidFill>
                  <a:sysClr val="windowText" lastClr="000000"/>
                </a:solidFill>
                <a:latin typeface="Calibri" panose="020F0502020204030204"/>
              </a:rPr>
              <a:t>Senior leadership team and OL lead continue</a:t>
            </a: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 drive integration of OL into school priorities (SIP)</a:t>
            </a: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42049AFF-F363-4566-AEC5-92C8DB5B54F3}"/>
              </a:ext>
            </a:extLst>
          </p:cNvPr>
          <p:cNvSpPr/>
          <p:nvPr/>
        </p:nvSpPr>
        <p:spPr>
          <a:xfrm>
            <a:off x="8263663" y="3176105"/>
            <a:ext cx="3411137" cy="595547"/>
          </a:xfrm>
          <a:prstGeom prst="roundRect">
            <a:avLst/>
          </a:prstGeom>
          <a:solidFill>
            <a:srgbClr val="5B9BD5">
              <a:lumMod val="60000"/>
              <a:lumOff val="40000"/>
            </a:srgbClr>
          </a:solidFill>
          <a:ln w="19050" cap="flat" cmpd="sng" algn="ctr">
            <a:solidFill>
              <a:srgbClr val="5B9BD5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Senior leadership team and OL lead to drive embedding </a:t>
            </a:r>
            <a:r>
              <a:rPr lang="en-GB" sz="1400" kern="0" dirty="0">
                <a:solidFill>
                  <a:sysClr val="windowText" lastClr="000000"/>
                </a:solidFill>
                <a:latin typeface="Calibri" panose="020F0502020204030204"/>
              </a:rPr>
              <a:t>of regular outdoor learning sessions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074C9E0F-9E14-4C99-8F90-519710102CC2}"/>
              </a:ext>
            </a:extLst>
          </p:cNvPr>
          <p:cNvSpPr/>
          <p:nvPr/>
        </p:nvSpPr>
        <p:spPr>
          <a:xfrm>
            <a:off x="8263663" y="3876897"/>
            <a:ext cx="3411137" cy="434954"/>
          </a:xfrm>
          <a:prstGeom prst="roundRect">
            <a:avLst/>
          </a:prstGeom>
          <a:solidFill>
            <a:srgbClr val="5B9BD5">
              <a:lumMod val="60000"/>
              <a:lumOff val="40000"/>
            </a:srgbClr>
          </a:solidFill>
          <a:ln w="19050" cap="flat" cmpd="sng" algn="ctr">
            <a:solidFill>
              <a:srgbClr val="5B9BD5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Champion and promote OL to colleagues and across local network of schools</a:t>
            </a: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CC338883-FC35-4544-86CD-249604C15B6B}"/>
              </a:ext>
            </a:extLst>
          </p:cNvPr>
          <p:cNvSpPr/>
          <p:nvPr/>
        </p:nvSpPr>
        <p:spPr>
          <a:xfrm>
            <a:off x="404842" y="1319409"/>
            <a:ext cx="3653313" cy="443332"/>
          </a:xfrm>
          <a:prstGeom prst="roundRect">
            <a:avLst/>
          </a:prstGeom>
          <a:solidFill>
            <a:srgbClr val="4472C4"/>
          </a:solidFill>
          <a:ln w="1905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Short term –Year 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Supported phase</a:t>
            </a:r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71CDA966-1AF8-43D0-BB59-9DCAD3A846E4}"/>
              </a:ext>
            </a:extLst>
          </p:cNvPr>
          <p:cNvSpPr/>
          <p:nvPr/>
        </p:nvSpPr>
        <p:spPr>
          <a:xfrm>
            <a:off x="4528582" y="1333956"/>
            <a:ext cx="3294280" cy="443332"/>
          </a:xfrm>
          <a:prstGeom prst="roundRect">
            <a:avLst/>
          </a:prstGeom>
          <a:solidFill>
            <a:srgbClr val="4472C4"/>
          </a:solidFill>
          <a:ln w="1905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Medium term – Year 2/3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Supported/Independent phase</a:t>
            </a:r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21410E7C-821B-4154-83C9-7DB4EC38F0B8}"/>
              </a:ext>
            </a:extLst>
          </p:cNvPr>
          <p:cNvSpPr/>
          <p:nvPr/>
        </p:nvSpPr>
        <p:spPr>
          <a:xfrm>
            <a:off x="8275397" y="1315847"/>
            <a:ext cx="3432469" cy="455053"/>
          </a:xfrm>
          <a:prstGeom prst="roundRect">
            <a:avLst/>
          </a:prstGeom>
          <a:solidFill>
            <a:srgbClr val="4472C4"/>
          </a:solidFill>
          <a:ln w="1905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Long term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After </a:t>
            </a:r>
            <a:r>
              <a:rPr lang="en-GB" sz="1200" kern="0" dirty="0">
                <a:solidFill>
                  <a:prstClr val="white"/>
                </a:solidFill>
                <a:latin typeface="Calibri" panose="020F0502020204030204"/>
              </a:rPr>
              <a:t>Wilder Schools</a:t>
            </a: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delivery</a:t>
            </a: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4A071EDF-3DAA-4F7A-9DEC-C8FD25501179}"/>
              </a:ext>
            </a:extLst>
          </p:cNvPr>
          <p:cNvSpPr/>
          <p:nvPr/>
        </p:nvSpPr>
        <p:spPr>
          <a:xfrm>
            <a:off x="392765" y="709087"/>
            <a:ext cx="7421148" cy="363925"/>
          </a:xfrm>
          <a:prstGeom prst="roundRect">
            <a:avLst/>
          </a:prstGeom>
          <a:solidFill>
            <a:srgbClr val="4472C4"/>
          </a:solidFill>
          <a:ln w="1905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Outcomes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0D6B289A-CD3D-42C4-962E-205A96BF0F47}"/>
              </a:ext>
            </a:extLst>
          </p:cNvPr>
          <p:cNvSpPr/>
          <p:nvPr/>
        </p:nvSpPr>
        <p:spPr>
          <a:xfrm>
            <a:off x="8288197" y="697367"/>
            <a:ext cx="3432469" cy="406088"/>
          </a:xfrm>
          <a:prstGeom prst="roundRect">
            <a:avLst/>
          </a:prstGeom>
          <a:solidFill>
            <a:srgbClr val="4472C4"/>
          </a:solidFill>
          <a:ln w="1905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Impacts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37324412-37D4-4E71-A8B3-B0D83264F71C}"/>
              </a:ext>
            </a:extLst>
          </p:cNvPr>
          <p:cNvSpPr/>
          <p:nvPr/>
        </p:nvSpPr>
        <p:spPr>
          <a:xfrm>
            <a:off x="8263663" y="1853385"/>
            <a:ext cx="3411137" cy="582952"/>
          </a:xfrm>
          <a:prstGeom prst="roundRect">
            <a:avLst/>
          </a:prstGeom>
          <a:solidFill>
            <a:srgbClr val="5B9BD5">
              <a:lumMod val="60000"/>
              <a:lumOff val="40000"/>
            </a:srgbClr>
          </a:solidFill>
          <a:ln w="19050" cap="flat" cmpd="sng" algn="ctr">
            <a:solidFill>
              <a:srgbClr val="5B9BD5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Increased recognition of the benefits of OL on </a:t>
            </a: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pupil MHWB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789229FB-0335-4DD6-AC9F-6DCF47A2B46D}"/>
              </a:ext>
            </a:extLst>
          </p:cNvPr>
          <p:cNvSpPr txBox="1">
            <a:spLocks/>
          </p:cNvSpPr>
          <p:nvPr/>
        </p:nvSpPr>
        <p:spPr>
          <a:xfrm>
            <a:off x="307393" y="27138"/>
            <a:ext cx="10515600" cy="6017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/>
              <a:t>Wilder Schools Logic Model: Teacher/School Outcomes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51830539-270A-0595-97BE-ADDA2D2F9D38}"/>
              </a:ext>
            </a:extLst>
          </p:cNvPr>
          <p:cNvSpPr/>
          <p:nvPr/>
        </p:nvSpPr>
        <p:spPr>
          <a:xfrm>
            <a:off x="334336" y="5806325"/>
            <a:ext cx="11397140" cy="363925"/>
          </a:xfrm>
          <a:prstGeom prst="roundRect">
            <a:avLst/>
          </a:prstGeom>
          <a:solidFill>
            <a:srgbClr val="5B9BD5">
              <a:lumMod val="40000"/>
              <a:lumOff val="60000"/>
            </a:srgbClr>
          </a:solidFill>
          <a:ln w="19050" cap="flat" cmpd="sng" algn="ctr">
            <a:solidFill>
              <a:srgbClr val="5B9BD5">
                <a:lumMod val="40000"/>
                <a:lumOff val="6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Improved connection to nature and </a:t>
            </a:r>
            <a:r>
              <a:rPr lang="en-GB" sz="1600" kern="0" dirty="0">
                <a:solidFill>
                  <a:sysClr val="windowText" lastClr="000000"/>
                </a:solidFill>
                <a:latin typeface="Calibri" panose="020F0502020204030204"/>
              </a:rPr>
              <a:t>empowerment to help tackle the biodiversity and climate crisis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989D26B1-4600-6889-0158-C610F5BB9CFE}"/>
              </a:ext>
            </a:extLst>
          </p:cNvPr>
          <p:cNvSpPr/>
          <p:nvPr/>
        </p:nvSpPr>
        <p:spPr>
          <a:xfrm>
            <a:off x="4495518" y="5006955"/>
            <a:ext cx="7168617" cy="216000"/>
          </a:xfrm>
          <a:prstGeom prst="roundRect">
            <a:avLst/>
          </a:prstGeom>
          <a:solidFill>
            <a:srgbClr val="BDD7EE"/>
          </a:solidFill>
          <a:ln w="1905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</a:rPr>
              <a:t>Improved school tools and capacity to include OL in school priorities plan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926B5CB2-2CED-0EC1-ACEF-3BF70E457E9A}"/>
              </a:ext>
            </a:extLst>
          </p:cNvPr>
          <p:cNvSpPr/>
          <p:nvPr/>
        </p:nvSpPr>
        <p:spPr>
          <a:xfrm>
            <a:off x="8288197" y="4345231"/>
            <a:ext cx="3411137" cy="620157"/>
          </a:xfrm>
          <a:prstGeom prst="roundRect">
            <a:avLst/>
          </a:prstGeom>
          <a:solidFill>
            <a:srgbClr val="5B9BD5">
              <a:lumMod val="60000"/>
              <a:lumOff val="40000"/>
            </a:srgbClr>
          </a:solidFill>
          <a:ln w="19050" cap="flat" cmpd="sng" algn="ctr">
            <a:solidFill>
              <a:srgbClr val="5B9BD5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kern="0" dirty="0">
                <a:solidFill>
                  <a:sysClr val="windowText" lastClr="000000"/>
                </a:solidFill>
                <a:latin typeface="Calibri" panose="020F0502020204030204"/>
              </a:rPr>
              <a:t>School champions the benefits of improving habitats to the wider community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2300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393FD4A0-C051-4080-8781-6B76EA85F939}"/>
              </a:ext>
            </a:extLst>
          </p:cNvPr>
          <p:cNvSpPr/>
          <p:nvPr/>
        </p:nvSpPr>
        <p:spPr>
          <a:xfrm>
            <a:off x="347421" y="2080652"/>
            <a:ext cx="3653313" cy="821364"/>
          </a:xfrm>
          <a:prstGeom prst="round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2700000" scaled="1"/>
            <a:tileRect/>
          </a:gradFill>
          <a:ln w="6350" cap="flat" cmpd="sng" algn="ctr">
            <a:solidFill>
              <a:srgbClr val="70AD47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Increased access to: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Outdoor Learning (OL)</a:t>
            </a:r>
          </a:p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1300" kern="0" dirty="0">
                <a:solidFill>
                  <a:sysClr val="windowText" lastClr="000000"/>
                </a:solidFill>
                <a:latin typeface="Calibri" panose="020F0502020204030204"/>
              </a:rPr>
              <a:t>-</a:t>
            </a:r>
            <a:r>
              <a:rPr kumimoji="0" lang="en-GB" sz="1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different styles of learning </a:t>
            </a:r>
          </a:p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benefits of OL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488DFA54-322A-4226-80BA-276CC9FBFAF9}"/>
              </a:ext>
            </a:extLst>
          </p:cNvPr>
          <p:cNvSpPr/>
          <p:nvPr/>
        </p:nvSpPr>
        <p:spPr>
          <a:xfrm>
            <a:off x="363967" y="3029768"/>
            <a:ext cx="3654000" cy="810831"/>
          </a:xfrm>
          <a:prstGeom prst="round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2700000" scaled="1"/>
            <a:tileRect/>
          </a:gradFill>
          <a:ln w="6350" cap="flat" cmpd="sng" algn="ctr">
            <a:solidFill>
              <a:srgbClr val="70AD47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Improved confidence and willingness to try new things during OL and whilst taking action </a:t>
            </a:r>
            <a:r>
              <a:rPr kumimoji="0" lang="en-GB" sz="13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</a:t>
            </a:r>
            <a:r>
              <a:rPr lang="en-GB" sz="1300" kern="0" dirty="0">
                <a:solidFill>
                  <a:sysClr val="windowText" lastClr="000000"/>
                </a:solidFill>
                <a:latin typeface="Calibri" panose="020F0502020204030204"/>
              </a:rPr>
              <a:t>r </a:t>
            </a:r>
            <a:r>
              <a:rPr kumimoji="0" lang="en-GB" sz="1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nature  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355C9E77-BC27-4FFF-84F1-08613ED5BBB1}"/>
              </a:ext>
            </a:extLst>
          </p:cNvPr>
          <p:cNvSpPr/>
          <p:nvPr/>
        </p:nvSpPr>
        <p:spPr>
          <a:xfrm>
            <a:off x="357743" y="6172561"/>
            <a:ext cx="11280970" cy="252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solidFill>
              <a:srgbClr val="70AD47">
                <a:lumMod val="40000"/>
                <a:lumOff val="6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Increased enjoyment of OL and school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F9ECCB9B-4094-47FC-97EF-281DC2C8E680}"/>
              </a:ext>
            </a:extLst>
          </p:cNvPr>
          <p:cNvSpPr/>
          <p:nvPr/>
        </p:nvSpPr>
        <p:spPr>
          <a:xfrm>
            <a:off x="363967" y="3968405"/>
            <a:ext cx="3654000" cy="50024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2700000" scaled="1"/>
            <a:tileRect/>
          </a:gradFill>
          <a:ln w="6350" cap="flat" cmpd="sng" algn="ctr">
            <a:solidFill>
              <a:srgbClr val="70AD47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Increased sense of pride and achievement from engaging in OL and taking action for nature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5DE3E9AB-C7C5-475F-A4B3-4A4047CE200D}"/>
              </a:ext>
            </a:extLst>
          </p:cNvPr>
          <p:cNvSpPr/>
          <p:nvPr/>
        </p:nvSpPr>
        <p:spPr>
          <a:xfrm>
            <a:off x="347077" y="6517182"/>
            <a:ext cx="11280969" cy="252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solidFill>
              <a:srgbClr val="70AD47">
                <a:lumMod val="40000"/>
                <a:lumOff val="6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Reduced classroom pressures through OL, and/or through new outdoor spaces on school grounds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C9F218CE-0B67-4938-988E-283962FC96A8}"/>
              </a:ext>
            </a:extLst>
          </p:cNvPr>
          <p:cNvSpPr/>
          <p:nvPr/>
        </p:nvSpPr>
        <p:spPr>
          <a:xfrm>
            <a:off x="4486256" y="2080652"/>
            <a:ext cx="7168617" cy="216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 cap="flat" cmpd="sng" algn="ctr">
            <a:solidFill>
              <a:srgbClr val="70AD47">
                <a:lumMod val="40000"/>
                <a:lumOff val="6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Improved physical skills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35993340-F528-4C9E-838C-770A6EF1EE2A}"/>
              </a:ext>
            </a:extLst>
          </p:cNvPr>
          <p:cNvSpPr/>
          <p:nvPr/>
        </p:nvSpPr>
        <p:spPr>
          <a:xfrm>
            <a:off x="4486256" y="2354687"/>
            <a:ext cx="7168617" cy="216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 cap="flat" cmpd="sng" algn="ctr">
            <a:solidFill>
              <a:srgbClr val="70AD47">
                <a:lumMod val="40000"/>
                <a:lumOff val="6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Improved behaviour in school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CFBD5B35-848C-486B-9449-B4D0AF772BE3}"/>
              </a:ext>
            </a:extLst>
          </p:cNvPr>
          <p:cNvSpPr/>
          <p:nvPr/>
        </p:nvSpPr>
        <p:spPr>
          <a:xfrm>
            <a:off x="4491589" y="2602914"/>
            <a:ext cx="7157951" cy="216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 cap="flat" cmpd="sng" algn="ctr">
            <a:solidFill>
              <a:srgbClr val="70AD47">
                <a:lumMod val="40000"/>
                <a:lumOff val="6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Improved social skills in school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C0CE0B89-5797-4A0E-A538-A2ABB3C9652D}"/>
              </a:ext>
            </a:extLst>
          </p:cNvPr>
          <p:cNvSpPr/>
          <p:nvPr/>
        </p:nvSpPr>
        <p:spPr>
          <a:xfrm>
            <a:off x="4446040" y="3884417"/>
            <a:ext cx="3273806" cy="55951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solidFill>
              <a:srgbClr val="70AD47">
                <a:lumMod val="40000"/>
                <a:lumOff val="6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Increased care and concern for the local environment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289414CF-39C8-446B-9338-E0FD1A176602}"/>
              </a:ext>
            </a:extLst>
          </p:cNvPr>
          <p:cNvSpPr/>
          <p:nvPr/>
        </p:nvSpPr>
        <p:spPr>
          <a:xfrm>
            <a:off x="8197757" y="3884417"/>
            <a:ext cx="3411137" cy="5040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19050" cap="flat" cmpd="sng" algn="ctr">
            <a:solidFill>
              <a:srgbClr val="70AD47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Increased access to OL through school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kern="0" dirty="0">
                <a:solidFill>
                  <a:sysClr val="windowText" lastClr="000000"/>
                </a:solidFill>
                <a:latin typeface="Calibri" panose="020F0502020204030204"/>
              </a:rPr>
              <a:t>(regular and frequent)</a:t>
            </a:r>
            <a:endParaRPr kumimoji="0" lang="en-GB" sz="13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48732D98-140E-481E-B020-B7EABF88DEF6}"/>
              </a:ext>
            </a:extLst>
          </p:cNvPr>
          <p:cNvSpPr/>
          <p:nvPr/>
        </p:nvSpPr>
        <p:spPr>
          <a:xfrm>
            <a:off x="347421" y="1448900"/>
            <a:ext cx="3653313" cy="504000"/>
          </a:xfrm>
          <a:prstGeom prst="roundRect">
            <a:avLst/>
          </a:prstGeom>
          <a:solidFill>
            <a:schemeClr val="accent4"/>
          </a:solidFill>
          <a:ln w="19050" cap="flat" cmpd="sng" algn="ctr">
            <a:solidFill>
              <a:srgbClr val="70AD47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Short term ( Year 1)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Supported phase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0F81215A-DB84-4FB8-B339-05A548F94916}"/>
              </a:ext>
            </a:extLst>
          </p:cNvPr>
          <p:cNvSpPr/>
          <p:nvPr/>
        </p:nvSpPr>
        <p:spPr>
          <a:xfrm>
            <a:off x="4446040" y="1448900"/>
            <a:ext cx="3294280" cy="504000"/>
          </a:xfrm>
          <a:prstGeom prst="roundRect">
            <a:avLst/>
          </a:prstGeom>
          <a:solidFill>
            <a:schemeClr val="accent4"/>
          </a:solidFill>
          <a:ln w="19050" cap="flat" cmpd="sng" algn="ctr">
            <a:solidFill>
              <a:srgbClr val="70AD47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Medium term ( Year 2/3)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Supported/Independent phase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9381C8B2-1882-42B1-AC62-3AEAEB5925F7}"/>
              </a:ext>
            </a:extLst>
          </p:cNvPr>
          <p:cNvSpPr/>
          <p:nvPr/>
        </p:nvSpPr>
        <p:spPr>
          <a:xfrm>
            <a:off x="8197328" y="1448900"/>
            <a:ext cx="3432469" cy="504000"/>
          </a:xfrm>
          <a:prstGeom prst="roundRect">
            <a:avLst/>
          </a:prstGeom>
          <a:solidFill>
            <a:schemeClr val="accent4"/>
          </a:solidFill>
          <a:ln w="1905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Long term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After </a:t>
            </a:r>
            <a:r>
              <a:rPr lang="en-GB" sz="1600" kern="0" dirty="0">
                <a:solidFill>
                  <a:prstClr val="white"/>
                </a:solidFill>
                <a:latin typeface="Calibri" panose="020F0502020204030204"/>
              </a:rPr>
              <a:t>Wilder Schools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delivery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0F79CA52-098D-413E-95A1-838DE92E6C96}"/>
              </a:ext>
            </a:extLst>
          </p:cNvPr>
          <p:cNvSpPr/>
          <p:nvPr/>
        </p:nvSpPr>
        <p:spPr>
          <a:xfrm>
            <a:off x="307393" y="815790"/>
            <a:ext cx="7421148" cy="504000"/>
          </a:xfrm>
          <a:prstGeom prst="roundRect">
            <a:avLst/>
          </a:prstGeom>
          <a:solidFill>
            <a:schemeClr val="accent4"/>
          </a:solidFill>
          <a:ln w="19050" cap="flat" cmpd="sng" algn="ctr">
            <a:solidFill>
              <a:srgbClr val="70AD47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Outcomes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36E95A1B-59C3-467E-B109-916160E39BB7}"/>
              </a:ext>
            </a:extLst>
          </p:cNvPr>
          <p:cNvSpPr/>
          <p:nvPr/>
        </p:nvSpPr>
        <p:spPr>
          <a:xfrm>
            <a:off x="8197490" y="804070"/>
            <a:ext cx="3432469" cy="504000"/>
          </a:xfrm>
          <a:prstGeom prst="roundRect">
            <a:avLst/>
          </a:prstGeom>
          <a:solidFill>
            <a:schemeClr val="accent4"/>
          </a:solidFill>
          <a:ln w="1905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Impacts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5549332A-0BA2-402F-8CC0-DF3A05F7F4E5}"/>
              </a:ext>
            </a:extLst>
          </p:cNvPr>
          <p:cNvSpPr/>
          <p:nvPr/>
        </p:nvSpPr>
        <p:spPr>
          <a:xfrm>
            <a:off x="4491589" y="2875644"/>
            <a:ext cx="7157951" cy="216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 cap="flat" cmpd="sng" algn="ctr">
            <a:solidFill>
              <a:srgbClr val="70AD47">
                <a:lumMod val="40000"/>
                <a:lumOff val="6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Improved attention and attitude to learning in school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52738DCB-7A84-4D2E-9C8F-38F4E615739C}"/>
              </a:ext>
            </a:extLst>
          </p:cNvPr>
          <p:cNvSpPr/>
          <p:nvPr/>
        </p:nvSpPr>
        <p:spPr>
          <a:xfrm>
            <a:off x="4456438" y="4534107"/>
            <a:ext cx="3273806" cy="55951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solidFill>
              <a:srgbClr val="70AD47">
                <a:lumMod val="40000"/>
                <a:lumOff val="6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Increased association between OL, nature and positive MHWB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07CDCDC4-8EF6-4FCD-AD32-9D7398A80F0A}"/>
              </a:ext>
            </a:extLst>
          </p:cNvPr>
          <p:cNvSpPr/>
          <p:nvPr/>
        </p:nvSpPr>
        <p:spPr>
          <a:xfrm>
            <a:off x="8181596" y="4482660"/>
            <a:ext cx="3411137" cy="5040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19050" cap="flat" cmpd="sng" algn="ctr">
            <a:solidFill>
              <a:srgbClr val="70AD47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Increased understanding of how the natural environment can support positive MHWB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8189E95-07A1-429D-97C9-A38171AAED2C}"/>
              </a:ext>
            </a:extLst>
          </p:cNvPr>
          <p:cNvSpPr/>
          <p:nvPr/>
        </p:nvSpPr>
        <p:spPr>
          <a:xfrm>
            <a:off x="8181596" y="5069751"/>
            <a:ext cx="3411137" cy="5040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19050" cap="flat" cmpd="sng" algn="ctr">
            <a:solidFill>
              <a:srgbClr val="70AD47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kern="0" dirty="0">
                <a:solidFill>
                  <a:sysClr val="windowText" lastClr="000000"/>
                </a:solidFill>
                <a:latin typeface="Calibri" panose="020F0502020204030204"/>
              </a:rPr>
              <a:t>Increased connection to</a:t>
            </a:r>
            <a:r>
              <a:rPr kumimoji="0" lang="en-GB" sz="1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action for the natural environment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550B1DE0-546C-4F5F-85C2-95EF3F6E5DFA}"/>
              </a:ext>
            </a:extLst>
          </p:cNvPr>
          <p:cNvSpPr/>
          <p:nvPr/>
        </p:nvSpPr>
        <p:spPr>
          <a:xfrm>
            <a:off x="4496922" y="3124999"/>
            <a:ext cx="7157951" cy="2916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 cap="flat" cmpd="sng" algn="ctr">
            <a:solidFill>
              <a:srgbClr val="70AD47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Sustained enthusiasm and engagement with school leading to </a:t>
            </a:r>
            <a:r>
              <a:rPr lang="en-GB" sz="1300" kern="0" dirty="0">
                <a:solidFill>
                  <a:sysClr val="windowText" lastClr="000000"/>
                </a:solidFill>
                <a:latin typeface="Calibri" panose="020F0502020204030204"/>
              </a:rPr>
              <a:t>greater attainment</a:t>
            </a:r>
            <a:endParaRPr kumimoji="0" lang="en-GB" sz="13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F7BA28C4-83F1-402A-99CE-7AB9AC40CE0B}"/>
              </a:ext>
            </a:extLst>
          </p:cNvPr>
          <p:cNvSpPr/>
          <p:nvPr/>
        </p:nvSpPr>
        <p:spPr>
          <a:xfrm>
            <a:off x="377325" y="5826248"/>
            <a:ext cx="11261388" cy="25259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solidFill>
              <a:srgbClr val="70AD47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Champion and promote benefits of the natural environment to friends and family 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E7E222F3-5404-48CF-BD5E-409B80223E47}"/>
              </a:ext>
            </a:extLst>
          </p:cNvPr>
          <p:cNvSpPr txBox="1">
            <a:spLocks/>
          </p:cNvSpPr>
          <p:nvPr/>
        </p:nvSpPr>
        <p:spPr>
          <a:xfrm>
            <a:off x="307393" y="27138"/>
            <a:ext cx="10515600" cy="6017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/>
              <a:t>Wilder Schools Logic Model: Pupil Outcomes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FB16AA30-39E4-E439-7BEA-56E1F03DA181}"/>
              </a:ext>
            </a:extLst>
          </p:cNvPr>
          <p:cNvSpPr/>
          <p:nvPr/>
        </p:nvSpPr>
        <p:spPr>
          <a:xfrm>
            <a:off x="363967" y="4723202"/>
            <a:ext cx="3654000" cy="851635"/>
          </a:xfrm>
          <a:prstGeom prst="round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2700000" scaled="1"/>
            <a:tileRect/>
          </a:gradFill>
          <a:ln w="6350" cap="flat" cmpd="sng" algn="ctr">
            <a:solidFill>
              <a:srgbClr val="70AD47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kern="0" dirty="0">
                <a:solidFill>
                  <a:sysClr val="windowText" lastClr="000000"/>
                </a:solidFill>
                <a:latin typeface="Calibri" panose="020F0502020204030204"/>
              </a:rPr>
              <a:t>Hope: empower pupils by giving them the tools to take small actions which together produce meaningful results that help tackle the biodiversity and climate crises </a:t>
            </a:r>
            <a:endParaRPr kumimoji="0" lang="en-GB" sz="13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328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018174B-633E-46FB-9443-B2958CA58EB0}"/>
              </a:ext>
            </a:extLst>
          </p:cNvPr>
          <p:cNvSpPr/>
          <p:nvPr/>
        </p:nvSpPr>
        <p:spPr>
          <a:xfrm>
            <a:off x="347421" y="1916775"/>
            <a:ext cx="3653313" cy="500242"/>
          </a:xfrm>
          <a:prstGeom prst="roundRect">
            <a:avLst/>
          </a:prstGeom>
          <a:solidFill>
            <a:srgbClr val="E2F0D9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00" dirty="0">
                <a:solidFill>
                  <a:sysClr val="windowText" lastClr="000000"/>
                </a:solidFill>
              </a:rPr>
              <a:t>Increased knowledge of existing wildlife and its value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7F2FE88-0CEE-4903-86A1-307A5E1EDF74}"/>
              </a:ext>
            </a:extLst>
          </p:cNvPr>
          <p:cNvSpPr/>
          <p:nvPr/>
        </p:nvSpPr>
        <p:spPr>
          <a:xfrm>
            <a:off x="363967" y="4725975"/>
            <a:ext cx="11255164" cy="757173"/>
          </a:xfrm>
          <a:prstGeom prst="roundRect">
            <a:avLst/>
          </a:prstGeom>
          <a:solidFill>
            <a:srgbClr val="C5E0B4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err="1">
                <a:solidFill>
                  <a:sysClr val="windowText" lastClr="000000"/>
                </a:solidFill>
              </a:rPr>
              <a:t>Bioabundance</a:t>
            </a:r>
            <a:r>
              <a:rPr lang="en-GB" sz="1400" dirty="0">
                <a:solidFill>
                  <a:sysClr val="windowText" lastClr="000000"/>
                </a:solidFill>
              </a:rPr>
              <a:t> increases beyond the school grounds as pupils share ideas/actions with parents and the wider community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3BA4A06-8E4C-40B3-9589-93E0521D5F34}"/>
              </a:ext>
            </a:extLst>
          </p:cNvPr>
          <p:cNvSpPr/>
          <p:nvPr/>
        </p:nvSpPr>
        <p:spPr>
          <a:xfrm>
            <a:off x="328683" y="2582829"/>
            <a:ext cx="7344101" cy="500242"/>
          </a:xfrm>
          <a:prstGeom prst="roundRect">
            <a:avLst/>
          </a:prstGeom>
          <a:solidFill>
            <a:srgbClr val="E2F0D9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00" dirty="0">
                <a:solidFill>
                  <a:sysClr val="windowText" lastClr="000000"/>
                </a:solidFill>
              </a:rPr>
              <a:t>Enhanced biodiversity as a result of increasing and improving natural spaces within school grounds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C243295-337B-4B86-BD33-F02E9F1E304C}"/>
              </a:ext>
            </a:extLst>
          </p:cNvPr>
          <p:cNvSpPr/>
          <p:nvPr/>
        </p:nvSpPr>
        <p:spPr>
          <a:xfrm>
            <a:off x="8233800" y="2453549"/>
            <a:ext cx="3411137" cy="468000"/>
          </a:xfrm>
          <a:prstGeom prst="roundRect">
            <a:avLst/>
          </a:prstGeom>
          <a:solidFill>
            <a:srgbClr val="A9D18E"/>
          </a:solidFill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00" dirty="0">
                <a:solidFill>
                  <a:sysClr val="windowText" lastClr="000000"/>
                </a:solidFill>
              </a:rPr>
              <a:t>Green spaces in the local area are enhanced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AE572D50-84DF-4BBC-BE1B-677E61305E71}"/>
              </a:ext>
            </a:extLst>
          </p:cNvPr>
          <p:cNvSpPr/>
          <p:nvPr/>
        </p:nvSpPr>
        <p:spPr>
          <a:xfrm>
            <a:off x="347421" y="1310416"/>
            <a:ext cx="3653313" cy="504000"/>
          </a:xfrm>
          <a:prstGeom prst="roundRect">
            <a:avLst/>
          </a:prstGeom>
          <a:solidFill>
            <a:srgbClr val="70AD47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Short Term Year 1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</a:rPr>
              <a:t>Supported phase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827A9A0B-5E3F-4F52-A51B-D29C01A55574}"/>
              </a:ext>
            </a:extLst>
          </p:cNvPr>
          <p:cNvSpPr/>
          <p:nvPr/>
        </p:nvSpPr>
        <p:spPr>
          <a:xfrm>
            <a:off x="4446040" y="1310416"/>
            <a:ext cx="3294280" cy="504000"/>
          </a:xfrm>
          <a:prstGeom prst="roundRect">
            <a:avLst/>
          </a:prstGeom>
          <a:solidFill>
            <a:srgbClr val="70AD47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Medium Term Year 2/3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</a:rPr>
              <a:t>Supported/Independent phase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328D14AF-0BBF-417F-9631-5183E44E118C}"/>
              </a:ext>
            </a:extLst>
          </p:cNvPr>
          <p:cNvSpPr/>
          <p:nvPr/>
        </p:nvSpPr>
        <p:spPr>
          <a:xfrm>
            <a:off x="8197328" y="1310416"/>
            <a:ext cx="3432469" cy="504000"/>
          </a:xfrm>
          <a:prstGeom prst="roundRect">
            <a:avLst/>
          </a:prstGeom>
          <a:solidFill>
            <a:srgbClr val="70AD47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Long term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</a:rPr>
              <a:t>After Wilder Schools delivery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184FAC24-0516-4E37-95FF-9B87C37DCA7D}"/>
              </a:ext>
            </a:extLst>
          </p:cNvPr>
          <p:cNvSpPr/>
          <p:nvPr/>
        </p:nvSpPr>
        <p:spPr>
          <a:xfrm>
            <a:off x="307393" y="677306"/>
            <a:ext cx="7421148" cy="504000"/>
          </a:xfrm>
          <a:prstGeom prst="roundRect">
            <a:avLst/>
          </a:prstGeom>
          <a:solidFill>
            <a:srgbClr val="70AD47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Outcomes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FC2E242B-CD8F-4BBC-8597-E124D15B4E7D}"/>
              </a:ext>
            </a:extLst>
          </p:cNvPr>
          <p:cNvSpPr/>
          <p:nvPr/>
        </p:nvSpPr>
        <p:spPr>
          <a:xfrm>
            <a:off x="8197490" y="665586"/>
            <a:ext cx="3432469" cy="504000"/>
          </a:xfrm>
          <a:prstGeom prst="roundRect">
            <a:avLst/>
          </a:prstGeom>
          <a:solidFill>
            <a:srgbClr val="70AD47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Impacts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6AF0DFDB-490B-4FB6-A55B-4C9AC6EB1E96}"/>
              </a:ext>
            </a:extLst>
          </p:cNvPr>
          <p:cNvSpPr/>
          <p:nvPr/>
        </p:nvSpPr>
        <p:spPr>
          <a:xfrm>
            <a:off x="8218660" y="3020999"/>
            <a:ext cx="3411137" cy="468000"/>
          </a:xfrm>
          <a:prstGeom prst="roundRect">
            <a:avLst/>
          </a:prstGeom>
          <a:solidFill>
            <a:srgbClr val="A9D18E"/>
          </a:solidFill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00" dirty="0">
                <a:solidFill>
                  <a:sysClr val="windowText" lastClr="000000"/>
                </a:solidFill>
              </a:rPr>
              <a:t>Habitats are sustainably managed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D6D40D7F-9EB7-4665-BED5-CD8A7347EB8B}"/>
              </a:ext>
            </a:extLst>
          </p:cNvPr>
          <p:cNvSpPr/>
          <p:nvPr/>
        </p:nvSpPr>
        <p:spPr>
          <a:xfrm>
            <a:off x="8233800" y="1900619"/>
            <a:ext cx="3411137" cy="468000"/>
          </a:xfrm>
          <a:prstGeom prst="roundRect">
            <a:avLst/>
          </a:prstGeom>
          <a:solidFill>
            <a:srgbClr val="A9D18E"/>
          </a:solidFill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00" dirty="0">
                <a:solidFill>
                  <a:sysClr val="windowText" lastClr="000000"/>
                </a:solidFill>
              </a:rPr>
              <a:t>Care and concern for the natural environment across the school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CD0E0E93-6FA5-4BCE-B81B-23F76F2A94AF}"/>
              </a:ext>
            </a:extLst>
          </p:cNvPr>
          <p:cNvSpPr/>
          <p:nvPr/>
        </p:nvSpPr>
        <p:spPr>
          <a:xfrm>
            <a:off x="363966" y="3948848"/>
            <a:ext cx="11255163" cy="410025"/>
          </a:xfrm>
          <a:prstGeom prst="roundRect">
            <a:avLst/>
          </a:prstGeom>
          <a:solidFill>
            <a:srgbClr val="C5E0B4"/>
          </a:solidFill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</a:rPr>
              <a:t>Meeting school priorities ( SIP) through nature connection and enhanced natural spaces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A4451B66-61B8-48A0-92BA-08A63894F5F8}"/>
              </a:ext>
            </a:extLst>
          </p:cNvPr>
          <p:cNvSpPr/>
          <p:nvPr/>
        </p:nvSpPr>
        <p:spPr>
          <a:xfrm>
            <a:off x="363967" y="5850250"/>
            <a:ext cx="11280970" cy="819038"/>
          </a:xfrm>
          <a:prstGeom prst="roundRect">
            <a:avLst/>
          </a:prstGeom>
          <a:solidFill>
            <a:srgbClr val="C5E0B4"/>
          </a:solidFill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</a:rPr>
              <a:t>Nature is more connected 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5FC7BBBA-6F45-4763-8D59-443BE95053EE}"/>
              </a:ext>
            </a:extLst>
          </p:cNvPr>
          <p:cNvSpPr/>
          <p:nvPr/>
        </p:nvSpPr>
        <p:spPr>
          <a:xfrm>
            <a:off x="4434262" y="1916775"/>
            <a:ext cx="3294279" cy="549073"/>
          </a:xfrm>
          <a:prstGeom prst="roundRect">
            <a:avLst/>
          </a:prstGeom>
          <a:solidFill>
            <a:srgbClr val="E2F0D9"/>
          </a:solidFill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</a:rPr>
              <a:t>Habitats are under improved management 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0855C4BB-37C9-475D-89E8-FF0DA3ED8B2B}"/>
              </a:ext>
            </a:extLst>
          </p:cNvPr>
          <p:cNvSpPr txBox="1">
            <a:spLocks/>
          </p:cNvSpPr>
          <p:nvPr/>
        </p:nvSpPr>
        <p:spPr>
          <a:xfrm>
            <a:off x="307393" y="27138"/>
            <a:ext cx="10515600" cy="6017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/>
              <a:t>Wilder Schools Logic Model: School Biodiversity Outcomes</a:t>
            </a:r>
          </a:p>
        </p:txBody>
      </p:sp>
    </p:spTree>
    <p:extLst>
      <p:ext uri="{BB962C8B-B14F-4D97-AF65-F5344CB8AC3E}">
        <p14:creationId xmlns:p14="http://schemas.microsoft.com/office/powerpoint/2010/main" val="386098760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NatCen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B4489B"/>
      </a:accent1>
      <a:accent2>
        <a:srgbClr val="00B7B4"/>
      </a:accent2>
      <a:accent3>
        <a:srgbClr val="ED2C88"/>
      </a:accent3>
      <a:accent4>
        <a:srgbClr val="FCB645"/>
      </a:accent4>
      <a:accent5>
        <a:srgbClr val="7F7F7F"/>
      </a:accent5>
      <a:accent6>
        <a:srgbClr val="7F7F7F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66F2C3D89A3C4C96CDAF155839FFCF" ma:contentTypeVersion="13" ma:contentTypeDescription="Create a new document." ma:contentTypeScope="" ma:versionID="6f59e6dced91ba972ce3f23948e6b08c">
  <xsd:schema xmlns:xsd="http://www.w3.org/2001/XMLSchema" xmlns:xs="http://www.w3.org/2001/XMLSchema" xmlns:p="http://schemas.microsoft.com/office/2006/metadata/properties" xmlns:ns2="0920c661-897d-428a-993b-5ecde4eed87f" xmlns:ns3="ca631f31-9320-43f0-91c7-33105519ad6a" targetNamespace="http://schemas.microsoft.com/office/2006/metadata/properties" ma:root="true" ma:fieldsID="59341a4cdcad5ee76c30c9dd575a47ab" ns2:_="" ns3:_="">
    <xsd:import namespace="0920c661-897d-428a-993b-5ecde4eed87f"/>
    <xsd:import namespace="ca631f31-9320-43f0-91c7-33105519ad6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20c661-897d-428a-993b-5ecde4eed8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631f31-9320-43f0-91c7-33105519ad6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496BEEA-A8F6-4C62-AF8E-8E2CB8ED7B6C}">
  <ds:schemaRefs>
    <ds:schemaRef ds:uri="http://purl.org/dc/elements/1.1/"/>
    <ds:schemaRef ds:uri="http://purl.org/dc/dcmitype/"/>
    <ds:schemaRef ds:uri="0920c661-897d-428a-993b-5ecde4eed87f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ca631f31-9320-43f0-91c7-33105519ad6a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FAF2C66-62D0-44CC-9DFD-82235C03C3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497CCC-D139-4833-99E7-9DA5517554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20c661-897d-428a-993b-5ecde4eed87f"/>
    <ds:schemaRef ds:uri="ca631f31-9320-43f0-91c7-33105519ad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1005</Words>
  <Application>Microsoft Office PowerPoint</Application>
  <PresentationFormat>Widescreen</PresentationFormat>
  <Paragraphs>132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1_Office Theme</vt:lpstr>
      <vt:lpstr>SWT Wilder Schools Logic Model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NFS Logic model: Inputs</dc:title>
  <dc:creator>Valdeep Gill</dc:creator>
  <cp:lastModifiedBy>Kirsty Porter</cp:lastModifiedBy>
  <cp:revision>54</cp:revision>
  <cp:lastPrinted>2022-05-10T13:42:18Z</cp:lastPrinted>
  <dcterms:created xsi:type="dcterms:W3CDTF">2020-10-05T12:12:55Z</dcterms:created>
  <dcterms:modified xsi:type="dcterms:W3CDTF">2022-05-10T13:42:45Z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0x010100D966F2C3D89A3C4C96CDAF155839FFCF</vt:lpwstr>
  </property>
  <property fmtid="{D5CDD505-2E9C-101B-9397-08002B2CF9AE}" pid="3" name="Order">
    <vt:r8>9844600</vt:r8>
  </property>
</Properties>
</file>